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91" r:id="rId5"/>
    <p:sldId id="258" r:id="rId6"/>
    <p:sldId id="295" r:id="rId7"/>
    <p:sldId id="259" r:id="rId8"/>
    <p:sldId id="287" r:id="rId9"/>
    <p:sldId id="288" r:id="rId10"/>
    <p:sldId id="289" r:id="rId11"/>
    <p:sldId id="292" r:id="rId12"/>
    <p:sldId id="296" r:id="rId13"/>
    <p:sldId id="294" r:id="rId14"/>
    <p:sldId id="293" r:id="rId15"/>
    <p:sldId id="260" r:id="rId16"/>
    <p:sldId id="290" r:id="rId17"/>
    <p:sldId id="261" r:id="rId18"/>
    <p:sldId id="282" r:id="rId19"/>
    <p:sldId id="266" r:id="rId20"/>
    <p:sldId id="267" r:id="rId21"/>
    <p:sldId id="283" r:id="rId22"/>
    <p:sldId id="268" r:id="rId23"/>
    <p:sldId id="269" r:id="rId24"/>
    <p:sldId id="275" r:id="rId25"/>
    <p:sldId id="276" r:id="rId2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1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B5191E-A6F5-490B-8D9F-2EE36DFCCAE0}"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191E-A6F5-490B-8D9F-2EE36DFCCAE0}"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B5191E-A6F5-490B-8D9F-2EE36DFCCAE0}"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B5191E-A6F5-490B-8D9F-2EE36DFCCAE0}"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B5191E-A6F5-490B-8D9F-2EE36DFCCAE0}"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8B5191E-A6F5-490B-8D9F-2EE36DFCCAE0}" type="datetimeFigureOut">
              <a:rPr lang="en-US" smtClean="0"/>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73EF0-BB47-49C4-8DAC-5DE2EF46CFB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B5191E-A6F5-490B-8D9F-2EE36DFCCAE0}" type="datetimeFigureOut">
              <a:rPr lang="en-US" smtClean="0"/>
              <a:t>4/18/2014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B5191E-A6F5-490B-8D9F-2EE36DFCCAE0}" type="datetimeFigureOut">
              <a:rPr lang="en-US" smtClean="0"/>
              <a:t>4/18/2014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8B5191E-A6F5-490B-8D9F-2EE36DFCCAE0}" type="datetimeFigureOut">
              <a:rPr lang="en-US" smtClean="0"/>
              <a:t>4/18/2014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73EF0-BB47-49C4-8DAC-5DE2EF46CF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B5191E-A6F5-490B-8D9F-2EE36DFCCAE0}" type="datetimeFigureOut">
              <a:rPr lang="en-US" smtClean="0"/>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73EF0-BB47-49C4-8DAC-5DE2EF46CFB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5191E-A6F5-490B-8D9F-2EE36DFCCAE0}" type="datetimeFigureOut">
              <a:rPr lang="en-US" smtClean="0"/>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73EF0-BB47-49C4-8DAC-5DE2EF46CFB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8B5191E-A6F5-490B-8D9F-2EE36DFCCAE0}" type="datetimeFigureOut">
              <a:rPr lang="en-US" smtClean="0"/>
              <a:t>4/18/2014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E973EF0-BB47-49C4-8DAC-5DE2EF46CFB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Internet Addiction in Children and Teens</a:t>
            </a:r>
            <a:endParaRPr lang="en-US" dirty="0"/>
          </a:p>
        </p:txBody>
      </p:sp>
      <p:sp>
        <p:nvSpPr>
          <p:cNvPr id="3" name="Subtitle 2"/>
          <p:cNvSpPr>
            <a:spLocks noGrp="1"/>
          </p:cNvSpPr>
          <p:nvPr>
            <p:ph type="subTitle" idx="1"/>
          </p:nvPr>
        </p:nvSpPr>
        <p:spPr/>
        <p:txBody>
          <a:bodyPr>
            <a:normAutofit fontScale="85000" lnSpcReduction="10000"/>
          </a:bodyPr>
          <a:lstStyle/>
          <a:p>
            <a:r>
              <a:rPr lang="en-US" b="1" dirty="0" smtClean="0">
                <a:solidFill>
                  <a:srgbClr val="FF0000"/>
                </a:solidFill>
              </a:rPr>
              <a:t>Christopher Mulligan LCSW</a:t>
            </a:r>
          </a:p>
          <a:p>
            <a:r>
              <a:rPr lang="en-US" b="1" dirty="0" smtClean="0">
                <a:solidFill>
                  <a:srgbClr val="FF0000"/>
                </a:solidFill>
              </a:rPr>
              <a:t>The Cyber Addiction Recovery Center</a:t>
            </a:r>
          </a:p>
          <a:p>
            <a:r>
              <a:rPr lang="en-US" b="1" dirty="0" smtClean="0">
                <a:solidFill>
                  <a:srgbClr val="FF0000"/>
                </a:solidFill>
              </a:rPr>
              <a:t>11140 Washington Blvd.</a:t>
            </a:r>
          </a:p>
          <a:p>
            <a:r>
              <a:rPr lang="en-US" b="1" dirty="0" smtClean="0">
                <a:solidFill>
                  <a:srgbClr val="FF0000"/>
                </a:solidFill>
              </a:rPr>
              <a:t>Culver City, CA 90232</a:t>
            </a:r>
          </a:p>
          <a:p>
            <a:r>
              <a:rPr lang="en-US" b="1" dirty="0" smtClean="0">
                <a:solidFill>
                  <a:srgbClr val="FF0000"/>
                </a:solidFill>
              </a:rPr>
              <a:t>www.teenvideogameaddiction.com</a:t>
            </a:r>
            <a:endParaRPr lang="en-US" b="1" dirty="0">
              <a:solidFill>
                <a:srgbClr val="FF0000"/>
              </a:solidFill>
            </a:endParaRPr>
          </a:p>
        </p:txBody>
      </p:sp>
    </p:spTree>
    <p:extLst>
      <p:ext uri="{BB962C8B-B14F-4D97-AF65-F5344CB8AC3E}">
        <p14:creationId xmlns:p14="http://schemas.microsoft.com/office/powerpoint/2010/main" val="1988661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450696"/>
          </a:xfrm>
        </p:spPr>
        <p:txBody>
          <a:bodyPr>
            <a:noAutofit/>
          </a:bodyPr>
          <a:lstStyle/>
          <a:p>
            <a:pPr marL="285750" indent="-285750">
              <a:spcAft>
                <a:spcPts val="600"/>
              </a:spcAft>
              <a:buFont typeface="Arial" pitchFamily="34" charset="0"/>
              <a:buChar char="•"/>
            </a:pPr>
            <a:r>
              <a:rPr lang="en-US" sz="3200" b="1" dirty="0"/>
              <a:t>Online shopping/bidding</a:t>
            </a:r>
          </a:p>
          <a:p>
            <a:pPr marL="285750" indent="-285750">
              <a:spcAft>
                <a:spcPts val="600"/>
              </a:spcAft>
              <a:buFont typeface="Arial" pitchFamily="34" charset="0"/>
              <a:buChar char="•"/>
            </a:pPr>
            <a:r>
              <a:rPr lang="en-US" sz="3200" b="1" dirty="0" err="1" smtClean="0"/>
              <a:t>Chatrooms</a:t>
            </a:r>
            <a:endParaRPr lang="en-US" sz="3200" b="1" dirty="0"/>
          </a:p>
          <a:p>
            <a:pPr marL="285750" indent="-285750">
              <a:spcAft>
                <a:spcPts val="600"/>
              </a:spcAft>
              <a:buFont typeface="Arial" pitchFamily="34" charset="0"/>
              <a:buChar char="•"/>
            </a:pPr>
            <a:r>
              <a:rPr lang="en-US" sz="3200" b="1" dirty="0"/>
              <a:t>Online gambling</a:t>
            </a:r>
          </a:p>
          <a:p>
            <a:pPr marL="285750" indent="-285750">
              <a:spcAft>
                <a:spcPts val="600"/>
              </a:spcAft>
              <a:buFont typeface="Arial" pitchFamily="34" charset="0"/>
              <a:buChar char="•"/>
            </a:pPr>
            <a:r>
              <a:rPr lang="en-US" sz="3200" b="1" dirty="0"/>
              <a:t>Online pornography</a:t>
            </a:r>
          </a:p>
          <a:p>
            <a:pPr marL="285750" indent="-285750">
              <a:spcAft>
                <a:spcPts val="600"/>
              </a:spcAft>
              <a:buFont typeface="Arial" pitchFamily="34" charset="0"/>
              <a:buChar char="•"/>
            </a:pPr>
            <a:r>
              <a:rPr lang="en-US" sz="3200" b="1" dirty="0"/>
              <a:t>Cybersex</a:t>
            </a:r>
          </a:p>
          <a:p>
            <a:pPr marL="285750" indent="-285750">
              <a:spcAft>
                <a:spcPts val="600"/>
              </a:spcAft>
              <a:buFont typeface="Arial" pitchFamily="34" charset="0"/>
              <a:buChar char="•"/>
            </a:pPr>
            <a:r>
              <a:rPr lang="en-US" sz="3200" b="1" dirty="0"/>
              <a:t>Cyber bullying</a:t>
            </a:r>
          </a:p>
          <a:p>
            <a:endParaRPr lang="en-US" sz="3200" dirty="0"/>
          </a:p>
        </p:txBody>
      </p:sp>
      <p:sp>
        <p:nvSpPr>
          <p:cNvPr id="3" name="Title 2"/>
          <p:cNvSpPr>
            <a:spLocks noGrp="1"/>
          </p:cNvSpPr>
          <p:nvPr>
            <p:ph type="title"/>
          </p:nvPr>
        </p:nvSpPr>
        <p:spPr/>
        <p:txBody>
          <a:bodyPr/>
          <a:lstStyle/>
          <a:p>
            <a:r>
              <a:rPr lang="en-US" dirty="0" smtClean="0"/>
              <a:t>Types of Potential Overuse</a:t>
            </a:r>
            <a:endParaRPr lang="en-US" dirty="0"/>
          </a:p>
        </p:txBody>
      </p:sp>
    </p:spTree>
    <p:extLst>
      <p:ext uri="{BB962C8B-B14F-4D97-AF65-F5344CB8AC3E}">
        <p14:creationId xmlns:p14="http://schemas.microsoft.com/office/powerpoint/2010/main" val="1897433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1828800"/>
            <a:ext cx="7518400" cy="4297363"/>
          </a:xfrm>
        </p:spPr>
        <p:txBody>
          <a:bodyPr>
            <a:normAutofit lnSpcReduction="10000"/>
          </a:bodyPr>
          <a:lstStyle/>
          <a:p>
            <a:pPr lvl="0"/>
            <a:r>
              <a:rPr lang="en-US" dirty="0"/>
              <a:t>Internet use, especially </a:t>
            </a:r>
            <a:r>
              <a:rPr lang="en-US" b="1" i="1" dirty="0">
                <a:solidFill>
                  <a:srgbClr val="FF0000"/>
                </a:solidFill>
              </a:rPr>
              <a:t>social applica</a:t>
            </a:r>
            <a:r>
              <a:rPr lang="en-US" b="1" dirty="0">
                <a:solidFill>
                  <a:srgbClr val="FF0000"/>
                </a:solidFill>
              </a:rPr>
              <a:t>tions </a:t>
            </a:r>
            <a:r>
              <a:rPr lang="en-US" dirty="0"/>
              <a:t>such as e-mail, texting, instant messaging, and social media sites, result in the </a:t>
            </a:r>
            <a:r>
              <a:rPr lang="en-US" b="1" i="1" dirty="0">
                <a:solidFill>
                  <a:srgbClr val="FF0000"/>
                </a:solidFill>
              </a:rPr>
              <a:t>activation of “pleasure centers” in the brain which, in turn, results in an increase in the level of the neurotransmitter dopamine. </a:t>
            </a:r>
          </a:p>
          <a:p>
            <a:pPr lvl="0"/>
            <a:r>
              <a:rPr lang="en-US" dirty="0"/>
              <a:t>Dopamine is a neurotransmitter that is increased by </a:t>
            </a:r>
            <a:r>
              <a:rPr lang="en-US" b="1" u="sng" dirty="0">
                <a:solidFill>
                  <a:srgbClr val="FF0000"/>
                </a:solidFill>
              </a:rPr>
              <a:t>both </a:t>
            </a:r>
            <a:r>
              <a:rPr lang="en-US" dirty="0"/>
              <a:t>substance and process addictions: cocaine, compulsive shopping, gambling, and sexual activity. </a:t>
            </a:r>
          </a:p>
          <a:p>
            <a:pPr lvl="0"/>
            <a:r>
              <a:rPr lang="en-US" b="1" i="1" dirty="0">
                <a:solidFill>
                  <a:srgbClr val="FF0000"/>
                </a:solidFill>
              </a:rPr>
              <a:t>High levels of dopamine </a:t>
            </a:r>
            <a:r>
              <a:rPr lang="en-US" b="1" i="1" dirty="0" smtClean="0">
                <a:solidFill>
                  <a:srgbClr val="FF0000"/>
                </a:solidFill>
              </a:rPr>
              <a:t>produce </a:t>
            </a:r>
            <a:r>
              <a:rPr lang="en-US" b="1" i="1" dirty="0">
                <a:solidFill>
                  <a:srgbClr val="FF0000"/>
                </a:solidFill>
              </a:rPr>
              <a:t>high levels of pleasure - including euphoric states - which can result in a teenager pursuing online activities at the expense of focusing on off-line activities and responsibilities.</a:t>
            </a:r>
          </a:p>
          <a:p>
            <a:endParaRPr lang="en-US" dirty="0"/>
          </a:p>
          <a:p>
            <a:endParaRPr lang="en-US" dirty="0"/>
          </a:p>
        </p:txBody>
      </p:sp>
      <p:sp>
        <p:nvSpPr>
          <p:cNvPr id="3" name="Title 2"/>
          <p:cNvSpPr>
            <a:spLocks noGrp="1"/>
          </p:cNvSpPr>
          <p:nvPr>
            <p:ph type="title"/>
          </p:nvPr>
        </p:nvSpPr>
        <p:spPr/>
        <p:txBody>
          <a:bodyPr/>
          <a:lstStyle/>
          <a:p>
            <a:r>
              <a:rPr lang="en-US" dirty="0"/>
              <a:t>The Hook: The Dopamine Rush</a:t>
            </a:r>
          </a:p>
        </p:txBody>
      </p:sp>
    </p:spTree>
    <p:extLst>
      <p:ext uri="{BB962C8B-B14F-4D97-AF65-F5344CB8AC3E}">
        <p14:creationId xmlns:p14="http://schemas.microsoft.com/office/powerpoint/2010/main" val="1921724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itchFamily="34" charset="0"/>
              <a:buChar char="•"/>
            </a:pPr>
            <a:r>
              <a:rPr lang="en-US" b="1" dirty="0"/>
              <a:t>Dopamine levels can be affected by heredity and trauma</a:t>
            </a:r>
          </a:p>
          <a:p>
            <a:pPr marL="285750" indent="-285750">
              <a:buFont typeface="Arial" pitchFamily="34" charset="0"/>
              <a:buChar char="•"/>
            </a:pPr>
            <a:r>
              <a:rPr lang="en-US" b="1" dirty="0">
                <a:solidFill>
                  <a:srgbClr val="FF0000"/>
                </a:solidFill>
              </a:rPr>
              <a:t>Frequent release of dopamine reduces the number and sensitivity of dopamine receptors– more stimulation is required to achieve the same pleasure (desensitization &amp; tolerance)</a:t>
            </a:r>
          </a:p>
          <a:p>
            <a:pPr marL="285750" indent="-285750">
              <a:buFont typeface="Arial" pitchFamily="34" charset="0"/>
              <a:buChar char="•"/>
            </a:pPr>
            <a:r>
              <a:rPr lang="en-US" b="1" dirty="0"/>
              <a:t>Cravings are stimulated by cues or delay in involvement in the stimulating activity</a:t>
            </a:r>
          </a:p>
          <a:p>
            <a:endParaRPr lang="en-US" dirty="0"/>
          </a:p>
        </p:txBody>
      </p:sp>
      <p:sp>
        <p:nvSpPr>
          <p:cNvPr id="3" name="Title 2"/>
          <p:cNvSpPr>
            <a:spLocks noGrp="1"/>
          </p:cNvSpPr>
          <p:nvPr>
            <p:ph type="title"/>
          </p:nvPr>
        </p:nvSpPr>
        <p:spPr/>
        <p:txBody>
          <a:bodyPr>
            <a:normAutofit fontScale="90000"/>
          </a:bodyPr>
          <a:lstStyle/>
          <a:p>
            <a:r>
              <a:rPr lang="en-US" dirty="0" smtClean="0"/>
              <a:t>Dopamine and </a:t>
            </a:r>
            <a:r>
              <a:rPr lang="en-US" dirty="0"/>
              <a:t>D</a:t>
            </a:r>
            <a:r>
              <a:rPr lang="en-US" dirty="0" smtClean="0"/>
              <a:t>esensitization and Tolerance</a:t>
            </a:r>
            <a:endParaRPr lang="en-US" dirty="0"/>
          </a:p>
        </p:txBody>
      </p:sp>
    </p:spTree>
    <p:extLst>
      <p:ext uri="{BB962C8B-B14F-4D97-AF65-F5344CB8AC3E}">
        <p14:creationId xmlns:p14="http://schemas.microsoft.com/office/powerpoint/2010/main" val="2778895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Dopamine Pathways</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57036" y="1524000"/>
            <a:ext cx="637119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8073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905000"/>
            <a:ext cx="7442200" cy="4221163"/>
          </a:xfrm>
        </p:spPr>
        <p:txBody>
          <a:bodyPr>
            <a:noAutofit/>
          </a:bodyPr>
          <a:lstStyle/>
          <a:p>
            <a:pPr marL="285750" indent="-285750">
              <a:spcAft>
                <a:spcPts val="1200"/>
              </a:spcAft>
              <a:buFont typeface="Arial" pitchFamily="34" charset="0"/>
              <a:buChar char="•"/>
            </a:pPr>
            <a:r>
              <a:rPr lang="en-US" sz="2000" b="1" i="1" dirty="0">
                <a:solidFill>
                  <a:srgbClr val="FF0000"/>
                </a:solidFill>
              </a:rPr>
              <a:t>Variable (intermittent) ratio reinforcement</a:t>
            </a:r>
            <a:br>
              <a:rPr lang="en-US" sz="2000" b="1" i="1" dirty="0">
                <a:solidFill>
                  <a:srgbClr val="FF0000"/>
                </a:solidFill>
              </a:rPr>
            </a:br>
            <a:r>
              <a:rPr lang="en-US" sz="2000" b="1" i="1" dirty="0" smtClean="0">
                <a:solidFill>
                  <a:srgbClr val="FF0000"/>
                </a:solidFill>
              </a:rPr>
              <a:t>schedule.</a:t>
            </a:r>
            <a:endParaRPr lang="en-US" sz="2000" b="1" i="1" dirty="0">
              <a:solidFill>
                <a:srgbClr val="FF0000"/>
              </a:solidFill>
            </a:endParaRPr>
          </a:p>
          <a:p>
            <a:pPr marL="285750" indent="-285750">
              <a:spcAft>
                <a:spcPts val="1200"/>
              </a:spcAft>
              <a:buFont typeface="Arial" pitchFamily="34" charset="0"/>
              <a:buChar char="•"/>
            </a:pPr>
            <a:r>
              <a:rPr lang="en-US" sz="2000" b="1" dirty="0"/>
              <a:t>Create a state of </a:t>
            </a:r>
            <a:r>
              <a:rPr lang="en-US" sz="2000" b="1" dirty="0" smtClean="0"/>
              <a:t>anticipation/expectation.</a:t>
            </a:r>
          </a:p>
          <a:p>
            <a:pPr marL="285750" indent="-285750">
              <a:spcAft>
                <a:spcPts val="1200"/>
              </a:spcAft>
              <a:buFont typeface="Arial" pitchFamily="34" charset="0"/>
              <a:buChar char="•"/>
            </a:pPr>
            <a:r>
              <a:rPr lang="en-US" sz="2000" b="1" dirty="0"/>
              <a:t>Facebook requests, photo tags, friend updates, direct messages, and chat all create </a:t>
            </a:r>
            <a:r>
              <a:rPr lang="en-US" sz="2000" b="1" dirty="0" smtClean="0"/>
              <a:t>anticipation.</a:t>
            </a:r>
            <a:endParaRPr lang="en-US" sz="2000" b="1" dirty="0"/>
          </a:p>
          <a:p>
            <a:pPr marL="285750" indent="-285750">
              <a:spcAft>
                <a:spcPts val="1200"/>
              </a:spcAft>
              <a:buFont typeface="Arial" pitchFamily="34" charset="0"/>
              <a:buChar char="•"/>
            </a:pPr>
            <a:r>
              <a:rPr lang="en-US" sz="2000" b="1" dirty="0" smtClean="0"/>
              <a:t>Dopamine </a:t>
            </a:r>
            <a:r>
              <a:rPr lang="en-US" sz="2000" b="1" dirty="0"/>
              <a:t>keeps users craving more; it drives stimulation </a:t>
            </a:r>
            <a:r>
              <a:rPr lang="en-US" sz="2000" b="1" dirty="0" smtClean="0"/>
              <a:t>seeking.</a:t>
            </a:r>
            <a:endParaRPr lang="en-US" sz="2000" b="1" dirty="0"/>
          </a:p>
          <a:p>
            <a:pPr marL="285750" indent="-285750">
              <a:spcAft>
                <a:spcPts val="1200"/>
              </a:spcAft>
              <a:buFont typeface="Arial" pitchFamily="34" charset="0"/>
              <a:buChar char="•"/>
            </a:pPr>
            <a:r>
              <a:rPr lang="en-US" sz="2000" b="1" dirty="0"/>
              <a:t>Some people have as much as a 9% increase in dopamine when they listen to their favorite music (cocaine is 22%) (</a:t>
            </a:r>
            <a:r>
              <a:rPr lang="en-US" sz="2000" b="1" dirty="0" err="1"/>
              <a:t>Salimpoor</a:t>
            </a:r>
            <a:r>
              <a:rPr lang="en-US" sz="2000" b="1" dirty="0"/>
              <a:t> et al., 2009</a:t>
            </a:r>
            <a:r>
              <a:rPr lang="en-US" sz="2000" b="1" dirty="0" smtClean="0"/>
              <a:t>).</a:t>
            </a:r>
            <a:endParaRPr lang="en-US" sz="2000" b="1" dirty="0"/>
          </a:p>
          <a:p>
            <a:endParaRPr lang="en-US" sz="2000" dirty="0"/>
          </a:p>
        </p:txBody>
      </p:sp>
      <p:sp>
        <p:nvSpPr>
          <p:cNvPr id="3" name="Title 2"/>
          <p:cNvSpPr>
            <a:spLocks noGrp="1"/>
          </p:cNvSpPr>
          <p:nvPr>
            <p:ph type="title"/>
          </p:nvPr>
        </p:nvSpPr>
        <p:spPr/>
        <p:txBody>
          <a:bodyPr>
            <a:normAutofit fontScale="90000"/>
          </a:bodyPr>
          <a:lstStyle/>
          <a:p>
            <a:r>
              <a:rPr lang="en-US" dirty="0" smtClean="0"/>
              <a:t>How media becomes addictive: reinforcement schedule</a:t>
            </a:r>
            <a:endParaRPr lang="en-US" dirty="0"/>
          </a:p>
        </p:txBody>
      </p:sp>
    </p:spTree>
    <p:extLst>
      <p:ext uri="{BB962C8B-B14F-4D97-AF65-F5344CB8AC3E}">
        <p14:creationId xmlns:p14="http://schemas.microsoft.com/office/powerpoint/2010/main" val="1481360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518400" cy="5105400"/>
          </a:xfrm>
        </p:spPr>
        <p:txBody>
          <a:bodyPr>
            <a:normAutofit fontScale="92500" lnSpcReduction="20000"/>
          </a:bodyPr>
          <a:lstStyle/>
          <a:p>
            <a:pPr lvl="0"/>
            <a:r>
              <a:rPr lang="en-US" b="1" dirty="0">
                <a:solidFill>
                  <a:srgbClr val="FF0000"/>
                </a:solidFill>
              </a:rPr>
              <a:t>Cravings/preoccupation: </a:t>
            </a:r>
            <a:r>
              <a:rPr lang="en-US" dirty="0"/>
              <a:t>teens develop an almost constant craving/psychological preoccupation with being online via the computer and/or smart phone.</a:t>
            </a:r>
          </a:p>
          <a:p>
            <a:pPr lvl="0"/>
            <a:r>
              <a:rPr lang="en-US" b="1" dirty="0">
                <a:solidFill>
                  <a:srgbClr val="FF0000"/>
                </a:solidFill>
              </a:rPr>
              <a:t>Tolerance</a:t>
            </a:r>
            <a:r>
              <a:rPr lang="en-US" b="1" dirty="0"/>
              <a:t>:</a:t>
            </a:r>
            <a:r>
              <a:rPr lang="en-US" dirty="0"/>
              <a:t> teens develop the need to spend increasing amounts of time online in order to feel excitement and satisfaction (e.g., one hour per day becomes three hours and three hours becomes five hours).</a:t>
            </a:r>
          </a:p>
          <a:p>
            <a:pPr lvl="0"/>
            <a:r>
              <a:rPr lang="en-US" b="1" dirty="0">
                <a:solidFill>
                  <a:srgbClr val="FF0000"/>
                </a:solidFill>
              </a:rPr>
              <a:t>Withdrawal symptoms</a:t>
            </a:r>
            <a:r>
              <a:rPr lang="en-US" dirty="0"/>
              <a:t>: teens experience </a:t>
            </a:r>
            <a:r>
              <a:rPr lang="en-US" dirty="0" smtClean="0"/>
              <a:t>anxiety</a:t>
            </a:r>
            <a:r>
              <a:rPr lang="en-US" dirty="0"/>
              <a:t>, </a:t>
            </a:r>
            <a:r>
              <a:rPr lang="en-US" b="1" dirty="0" smtClean="0">
                <a:solidFill>
                  <a:srgbClr val="FF0000"/>
                </a:solidFill>
              </a:rPr>
              <a:t>anger/rage,</a:t>
            </a:r>
            <a:r>
              <a:rPr lang="en-US" dirty="0" smtClean="0"/>
              <a:t> irritability</a:t>
            </a:r>
            <a:r>
              <a:rPr lang="en-US" dirty="0"/>
              <a:t>, and/or depression when they are off line.</a:t>
            </a:r>
          </a:p>
          <a:p>
            <a:pPr lvl="0"/>
            <a:r>
              <a:rPr lang="en-US" b="1" dirty="0">
                <a:solidFill>
                  <a:srgbClr val="FF0000"/>
                </a:solidFill>
              </a:rPr>
              <a:t>Persistence </a:t>
            </a:r>
            <a:r>
              <a:rPr lang="en-US" b="1" dirty="0" smtClean="0">
                <a:solidFill>
                  <a:srgbClr val="FF0000"/>
                </a:solidFill>
              </a:rPr>
              <a:t>of behavior despite </a:t>
            </a:r>
            <a:r>
              <a:rPr lang="en-US" b="1" dirty="0">
                <a:solidFill>
                  <a:srgbClr val="FF0000"/>
                </a:solidFill>
              </a:rPr>
              <a:t>negative consequences</a:t>
            </a:r>
            <a:r>
              <a:rPr lang="en-US" b="1" dirty="0"/>
              <a:t>:</a:t>
            </a:r>
            <a:r>
              <a:rPr lang="en-US" dirty="0"/>
              <a:t> teens continue to engage in ever-increasing amounts of time online despite obvious negative consequences, </a:t>
            </a:r>
            <a:r>
              <a:rPr lang="en-US" dirty="0" smtClean="0"/>
              <a:t>e.g., </a:t>
            </a:r>
            <a:r>
              <a:rPr lang="en-US" b="1" i="1" dirty="0" smtClean="0">
                <a:solidFill>
                  <a:srgbClr val="FF0000"/>
                </a:solidFill>
              </a:rPr>
              <a:t>conflict </a:t>
            </a:r>
            <a:r>
              <a:rPr lang="en-US" b="1" i="1" dirty="0">
                <a:solidFill>
                  <a:srgbClr val="FF0000"/>
                </a:solidFill>
              </a:rPr>
              <a:t>with parents, loss of off-line friendships, neglect of school work, failing grades, neglect of chores, reduction in physical activity, fatigue, and overall poor health.</a:t>
            </a:r>
          </a:p>
          <a:p>
            <a:endParaRPr lang="en-US" b="1" i="1" dirty="0">
              <a:solidFill>
                <a:srgbClr val="FF0000"/>
              </a:solidFill>
            </a:endParaRPr>
          </a:p>
        </p:txBody>
      </p:sp>
      <p:sp>
        <p:nvSpPr>
          <p:cNvPr id="3" name="Title 2"/>
          <p:cNvSpPr>
            <a:spLocks noGrp="1"/>
          </p:cNvSpPr>
          <p:nvPr>
            <p:ph type="title"/>
          </p:nvPr>
        </p:nvSpPr>
        <p:spPr/>
        <p:txBody>
          <a:bodyPr/>
          <a:lstStyle/>
          <a:p>
            <a:r>
              <a:rPr lang="en-US" dirty="0" smtClean="0"/>
              <a:t>Signs of </a:t>
            </a:r>
            <a:r>
              <a:rPr lang="en-US" dirty="0" smtClean="0"/>
              <a:t>Internet </a:t>
            </a:r>
            <a:r>
              <a:rPr lang="en-US" dirty="0" smtClean="0"/>
              <a:t>Addiction</a:t>
            </a:r>
            <a:endParaRPr lang="en-US" dirty="0"/>
          </a:p>
        </p:txBody>
      </p:sp>
    </p:spTree>
    <p:extLst>
      <p:ext uri="{BB962C8B-B14F-4D97-AF65-F5344CB8AC3E}">
        <p14:creationId xmlns:p14="http://schemas.microsoft.com/office/powerpoint/2010/main" val="824651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05000"/>
            <a:ext cx="7442200" cy="4297363"/>
          </a:xfrm>
        </p:spPr>
        <p:txBody>
          <a:bodyPr>
            <a:normAutofit fontScale="92500"/>
          </a:bodyPr>
          <a:lstStyle/>
          <a:p>
            <a:r>
              <a:rPr lang="en-US" sz="2800" b="1" dirty="0" smtClean="0">
                <a:solidFill>
                  <a:srgbClr val="FF0000"/>
                </a:solidFill>
              </a:rPr>
              <a:t>Social communications and interests are lost:</a:t>
            </a:r>
            <a:r>
              <a:rPr lang="en-US" sz="2800" b="1" dirty="0" smtClean="0"/>
              <a:t> </a:t>
            </a:r>
            <a:r>
              <a:rPr lang="en-US" sz="2800" dirty="0" smtClean="0"/>
              <a:t>loss of interest in hobbies, social interaction, and recreation.</a:t>
            </a:r>
          </a:p>
          <a:p>
            <a:r>
              <a:rPr lang="en-US" sz="2800" b="1" dirty="0" smtClean="0">
                <a:solidFill>
                  <a:srgbClr val="FF0000"/>
                </a:solidFill>
              </a:rPr>
              <a:t>Alleviation of negative emotions: </a:t>
            </a:r>
            <a:r>
              <a:rPr lang="en-US" sz="2800" dirty="0" smtClean="0"/>
              <a:t>use of the internet to escape or alleviate dysphoric mood (e.g., feelings of helplessness, hopelessness, guilt, anxiety).</a:t>
            </a:r>
          </a:p>
          <a:p>
            <a:r>
              <a:rPr lang="en-US" sz="2800" b="1" dirty="0" smtClean="0">
                <a:solidFill>
                  <a:srgbClr val="FF0000"/>
                </a:solidFill>
              </a:rPr>
              <a:t>Hiding use from friends and relatives: </a:t>
            </a:r>
            <a:r>
              <a:rPr lang="en-US" sz="2800" dirty="0" smtClean="0"/>
              <a:t>deception of actual costs/time of internet involvement to family, friends, therapists, and others</a:t>
            </a:r>
            <a:r>
              <a:rPr lang="en-US" dirty="0" smtClean="0"/>
              <a:t>.</a:t>
            </a:r>
            <a:endParaRPr lang="en-US" b="1" dirty="0">
              <a:solidFill>
                <a:srgbClr val="FF0000"/>
              </a:solidFill>
            </a:endParaRPr>
          </a:p>
        </p:txBody>
      </p:sp>
      <p:sp>
        <p:nvSpPr>
          <p:cNvPr id="3" name="Title 2"/>
          <p:cNvSpPr>
            <a:spLocks noGrp="1"/>
          </p:cNvSpPr>
          <p:nvPr>
            <p:ph type="title"/>
          </p:nvPr>
        </p:nvSpPr>
        <p:spPr/>
        <p:txBody>
          <a:bodyPr/>
          <a:lstStyle/>
          <a:p>
            <a:r>
              <a:rPr lang="en-US" dirty="0" smtClean="0"/>
              <a:t>Signs of Internet Addiction</a:t>
            </a:r>
            <a:endParaRPr lang="en-US" dirty="0"/>
          </a:p>
        </p:txBody>
      </p:sp>
    </p:spTree>
    <p:extLst>
      <p:ext uri="{BB962C8B-B14F-4D97-AF65-F5344CB8AC3E}">
        <p14:creationId xmlns:p14="http://schemas.microsoft.com/office/powerpoint/2010/main" val="2517796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2057400"/>
            <a:ext cx="7442200" cy="4068763"/>
          </a:xfrm>
        </p:spPr>
        <p:txBody>
          <a:bodyPr>
            <a:normAutofit fontScale="92500"/>
          </a:bodyPr>
          <a:lstStyle/>
          <a:p>
            <a:r>
              <a:rPr lang="en-US" sz="2800" dirty="0"/>
              <a:t>In addition to </a:t>
            </a:r>
            <a:r>
              <a:rPr lang="en-US" sz="2800" dirty="0" smtClean="0"/>
              <a:t>addiction, researchers and clinicians world wide are </a:t>
            </a:r>
            <a:r>
              <a:rPr lang="en-US" sz="2800" dirty="0"/>
              <a:t>seeing a </a:t>
            </a:r>
            <a:r>
              <a:rPr lang="en-US" sz="2800" b="1" i="1" dirty="0">
                <a:solidFill>
                  <a:srgbClr val="FF0000"/>
                </a:solidFill>
              </a:rPr>
              <a:t>cluster of serious mental health problems that appear to be caused by or exacerbated by </a:t>
            </a:r>
            <a:r>
              <a:rPr lang="en-US" sz="2800" b="1" i="1" dirty="0" smtClean="0">
                <a:solidFill>
                  <a:srgbClr val="FF0000"/>
                </a:solidFill>
              </a:rPr>
              <a:t>the overuse of the internet</a:t>
            </a:r>
            <a:r>
              <a:rPr lang="en-US" sz="2800" b="1" dirty="0">
                <a:solidFill>
                  <a:srgbClr val="FF0000"/>
                </a:solidFill>
              </a:rPr>
              <a:t>. </a:t>
            </a:r>
          </a:p>
          <a:p>
            <a:r>
              <a:rPr lang="en-US" sz="2800" dirty="0"/>
              <a:t>What is known about the impact of the Internet on adolescent mental health? </a:t>
            </a:r>
            <a:endParaRPr lang="en-US" sz="2800" dirty="0" smtClean="0"/>
          </a:p>
          <a:p>
            <a:r>
              <a:rPr lang="en-US" sz="2800" b="1" i="1" dirty="0" smtClean="0">
                <a:solidFill>
                  <a:srgbClr val="FF0000"/>
                </a:solidFill>
              </a:rPr>
              <a:t>The </a:t>
            </a:r>
            <a:r>
              <a:rPr lang="en-US" sz="2800" b="1" i="1" dirty="0">
                <a:solidFill>
                  <a:srgbClr val="FF0000"/>
                </a:solidFill>
              </a:rPr>
              <a:t>following represents a summary of current thinking on </a:t>
            </a:r>
            <a:r>
              <a:rPr lang="en-US" sz="2800" b="1" i="1" dirty="0" smtClean="0">
                <a:solidFill>
                  <a:srgbClr val="FF0000"/>
                </a:solidFill>
              </a:rPr>
              <a:t>the impact of the internet on adolescent mental health. </a:t>
            </a:r>
            <a:endParaRPr lang="en-US" sz="2800" b="1" i="1" dirty="0">
              <a:solidFill>
                <a:srgbClr val="FF0000"/>
              </a:solidFill>
            </a:endParaRPr>
          </a:p>
          <a:p>
            <a:endParaRPr lang="en-US" dirty="0"/>
          </a:p>
        </p:txBody>
      </p:sp>
      <p:sp>
        <p:nvSpPr>
          <p:cNvPr id="3" name="Title 2"/>
          <p:cNvSpPr>
            <a:spLocks noGrp="1"/>
          </p:cNvSpPr>
          <p:nvPr>
            <p:ph type="title"/>
          </p:nvPr>
        </p:nvSpPr>
        <p:spPr/>
        <p:txBody>
          <a:bodyPr>
            <a:normAutofit fontScale="90000"/>
          </a:bodyPr>
          <a:lstStyle/>
          <a:p>
            <a:r>
              <a:rPr lang="en-US" dirty="0" smtClean="0"/>
              <a:t>The Internet’s Impact on Mental Health</a:t>
            </a:r>
            <a:endParaRPr lang="en-US" dirty="0"/>
          </a:p>
        </p:txBody>
      </p:sp>
    </p:spTree>
    <p:extLst>
      <p:ext uri="{BB962C8B-B14F-4D97-AF65-F5344CB8AC3E}">
        <p14:creationId xmlns:p14="http://schemas.microsoft.com/office/powerpoint/2010/main" val="2871465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676400"/>
            <a:ext cx="7442200" cy="4449763"/>
          </a:xfrm>
        </p:spPr>
        <p:txBody>
          <a:bodyPr>
            <a:normAutofit fontScale="92500" lnSpcReduction="20000"/>
          </a:bodyPr>
          <a:lstStyle/>
          <a:p>
            <a:pPr lvl="0"/>
            <a:r>
              <a:rPr lang="en-US" b="1" i="1" dirty="0">
                <a:solidFill>
                  <a:srgbClr val="FF0000"/>
                </a:solidFill>
              </a:rPr>
              <a:t>Although the internet increases dopamine, teens who spend significant amounts of time online (25-30 hours per week) frequently present with symptoms of depression. </a:t>
            </a:r>
          </a:p>
          <a:p>
            <a:pPr lvl="0"/>
            <a:r>
              <a:rPr lang="en-US" dirty="0"/>
              <a:t>Multiple studies have shown that teens and adults who devote a significant majority of their social and recreational time to online activities and relationships, </a:t>
            </a:r>
            <a:r>
              <a:rPr lang="en-US" b="1" i="1" dirty="0">
                <a:solidFill>
                  <a:srgbClr val="FF0000"/>
                </a:solidFill>
              </a:rPr>
              <a:t>present with symptoms of depression. </a:t>
            </a:r>
          </a:p>
          <a:p>
            <a:pPr lvl="0"/>
            <a:r>
              <a:rPr lang="en-US" dirty="0"/>
              <a:t>It is not clear at this time whether being online 25 or more hours per week </a:t>
            </a:r>
            <a:r>
              <a:rPr lang="en-US" b="1" i="1" dirty="0">
                <a:solidFill>
                  <a:srgbClr val="FF0000"/>
                </a:solidFill>
              </a:rPr>
              <a:t>produces depression </a:t>
            </a:r>
            <a:r>
              <a:rPr lang="en-US" dirty="0"/>
              <a:t>or whether teens who </a:t>
            </a:r>
            <a:r>
              <a:rPr lang="en-US" b="1" i="1" dirty="0">
                <a:solidFill>
                  <a:srgbClr val="FF0000"/>
                </a:solidFill>
              </a:rPr>
              <a:t>have depression seek out Internet related social and recreational activities. </a:t>
            </a:r>
          </a:p>
          <a:p>
            <a:pPr lvl="0"/>
            <a:r>
              <a:rPr lang="en-US" b="1" i="1" dirty="0">
                <a:solidFill>
                  <a:srgbClr val="FF0000"/>
                </a:solidFill>
              </a:rPr>
              <a:t>In either case, the Internet does not improve the mood of teenagers and may in fact produce a mood disorder or exacerbate a pre-existing mood disorder.</a:t>
            </a:r>
          </a:p>
          <a:p>
            <a:endParaRPr lang="en-US" dirty="0"/>
          </a:p>
        </p:txBody>
      </p:sp>
      <p:sp>
        <p:nvSpPr>
          <p:cNvPr id="3" name="Title 2"/>
          <p:cNvSpPr>
            <a:spLocks noGrp="1"/>
          </p:cNvSpPr>
          <p:nvPr>
            <p:ph type="title"/>
          </p:nvPr>
        </p:nvSpPr>
        <p:spPr/>
        <p:txBody>
          <a:bodyPr>
            <a:normAutofit fontScale="90000"/>
          </a:bodyPr>
          <a:lstStyle/>
          <a:p>
            <a:r>
              <a:rPr lang="en-US" dirty="0" smtClean="0"/>
              <a:t>At risk groups: depression </a:t>
            </a:r>
            <a:r>
              <a:rPr lang="en-US" dirty="0"/>
              <a:t>and compulsive net use</a:t>
            </a:r>
          </a:p>
        </p:txBody>
      </p:sp>
    </p:spTree>
    <p:extLst>
      <p:ext uri="{BB962C8B-B14F-4D97-AF65-F5344CB8AC3E}">
        <p14:creationId xmlns:p14="http://schemas.microsoft.com/office/powerpoint/2010/main" val="131453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71600"/>
            <a:ext cx="7408333" cy="4953000"/>
          </a:xfrm>
        </p:spPr>
        <p:txBody>
          <a:bodyPr>
            <a:noAutofit/>
          </a:bodyPr>
          <a:lstStyle/>
          <a:p>
            <a:pPr lvl="0"/>
            <a:r>
              <a:rPr lang="en-US" b="1" dirty="0"/>
              <a:t>Teens that have been diagnosed with ADHD are drawn to the Internet, </a:t>
            </a:r>
            <a:r>
              <a:rPr lang="en-US" b="1" i="1" dirty="0">
                <a:solidFill>
                  <a:srgbClr val="FF0000"/>
                </a:solidFill>
              </a:rPr>
              <a:t>particularly online gaming</a:t>
            </a:r>
            <a:r>
              <a:rPr lang="en-US" b="1" dirty="0"/>
              <a:t>. </a:t>
            </a:r>
            <a:endParaRPr lang="en-US" b="1" dirty="0" smtClean="0"/>
          </a:p>
          <a:p>
            <a:pPr lvl="0"/>
            <a:r>
              <a:rPr lang="en-US" b="1" dirty="0" smtClean="0"/>
              <a:t>It </a:t>
            </a:r>
            <a:r>
              <a:rPr lang="en-US" b="1" dirty="0"/>
              <a:t>has long been documented that teens with ADHD are at high risk for drug and alcohol addiction due to deficits in the functioning of the prefrontal cortex. </a:t>
            </a:r>
            <a:endParaRPr lang="en-US" b="1" dirty="0" smtClean="0"/>
          </a:p>
          <a:p>
            <a:pPr lvl="0"/>
            <a:r>
              <a:rPr lang="en-US" b="1" i="1" dirty="0" smtClean="0">
                <a:solidFill>
                  <a:srgbClr val="FF0000"/>
                </a:solidFill>
              </a:rPr>
              <a:t>Research </a:t>
            </a:r>
            <a:r>
              <a:rPr lang="en-US" b="1" i="1" dirty="0">
                <a:solidFill>
                  <a:srgbClr val="FF0000"/>
                </a:solidFill>
              </a:rPr>
              <a:t>has confirmed that teens with ADHD are drawn to the dopamine producing activities offered by the Internet, resulting in high rates of compulsive/addictive use of technology</a:t>
            </a:r>
            <a:r>
              <a:rPr lang="en-US" b="1" i="1" dirty="0" smtClean="0">
                <a:solidFill>
                  <a:srgbClr val="FF0000"/>
                </a:solidFill>
              </a:rPr>
              <a:t>.</a:t>
            </a:r>
          </a:p>
          <a:p>
            <a:pPr lvl="0"/>
            <a:r>
              <a:rPr lang="en-US" b="1" i="1" dirty="0" smtClean="0">
                <a:solidFill>
                  <a:srgbClr val="FF0000"/>
                </a:solidFill>
              </a:rPr>
              <a:t>Internet use for the ADHD teen appears increase their core deficits by providing a way to experience constant novelty and dopamine induced euphoric states.</a:t>
            </a:r>
          </a:p>
          <a:p>
            <a:pPr lvl="0"/>
            <a:endParaRPr lang="en-US" b="1" i="1" dirty="0">
              <a:solidFill>
                <a:srgbClr val="FF0000"/>
              </a:solidFill>
            </a:endParaRPr>
          </a:p>
          <a:p>
            <a:endParaRPr lang="en-US" b="1" i="1" dirty="0">
              <a:solidFill>
                <a:srgbClr val="FF0000"/>
              </a:solidFill>
            </a:endParaRPr>
          </a:p>
        </p:txBody>
      </p:sp>
      <p:sp>
        <p:nvSpPr>
          <p:cNvPr id="3" name="Title 2"/>
          <p:cNvSpPr>
            <a:spLocks noGrp="1"/>
          </p:cNvSpPr>
          <p:nvPr>
            <p:ph type="title"/>
          </p:nvPr>
        </p:nvSpPr>
        <p:spPr>
          <a:xfrm>
            <a:off x="457200" y="228600"/>
            <a:ext cx="8229600" cy="1252728"/>
          </a:xfrm>
        </p:spPr>
        <p:txBody>
          <a:bodyPr/>
          <a:lstStyle/>
          <a:p>
            <a:r>
              <a:rPr lang="en-US" dirty="0" smtClean="0"/>
              <a:t>At risk groups: the net and ADHD</a:t>
            </a:r>
            <a:endParaRPr lang="en-US" dirty="0"/>
          </a:p>
        </p:txBody>
      </p:sp>
    </p:spTree>
    <p:extLst>
      <p:ext uri="{BB962C8B-B14F-4D97-AF65-F5344CB8AC3E}">
        <p14:creationId xmlns:p14="http://schemas.microsoft.com/office/powerpoint/2010/main" val="414699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1752600"/>
            <a:ext cx="7518400" cy="4373563"/>
          </a:xfrm>
        </p:spPr>
        <p:txBody>
          <a:bodyPr>
            <a:normAutofit fontScale="92500"/>
          </a:bodyPr>
          <a:lstStyle/>
          <a:p>
            <a:r>
              <a:rPr lang="en-US" dirty="0" smtClean="0"/>
              <a:t>1) There is a subgroup of children and teens for whom the Internet and gaming should be viewed as a </a:t>
            </a:r>
            <a:r>
              <a:rPr lang="en-US" b="1" i="1" dirty="0" smtClean="0">
                <a:solidFill>
                  <a:srgbClr val="FF0000"/>
                </a:solidFill>
              </a:rPr>
              <a:t>public health problem </a:t>
            </a:r>
            <a:r>
              <a:rPr lang="en-US" dirty="0" smtClean="0"/>
              <a:t>– a public health problem that we as a society are struggling to recognize and address.</a:t>
            </a:r>
          </a:p>
          <a:p>
            <a:r>
              <a:rPr lang="en-US" dirty="0" smtClean="0"/>
              <a:t>2)The internet and gaming can be viewed in terms of a </a:t>
            </a:r>
            <a:r>
              <a:rPr lang="en-US" b="1" i="1" dirty="0" smtClean="0">
                <a:solidFill>
                  <a:srgbClr val="FF0000"/>
                </a:solidFill>
              </a:rPr>
              <a:t>massive, unfiltered, source of stimulation </a:t>
            </a:r>
            <a:r>
              <a:rPr lang="en-US" dirty="0" smtClean="0"/>
              <a:t>that affects multiple domains of development: </a:t>
            </a:r>
            <a:r>
              <a:rPr lang="en-US" b="1" i="1" dirty="0" smtClean="0">
                <a:solidFill>
                  <a:srgbClr val="FF0000"/>
                </a:solidFill>
              </a:rPr>
              <a:t>social, emotional, attachment, cognitive, communication, and sensory motor.</a:t>
            </a:r>
          </a:p>
          <a:p>
            <a:r>
              <a:rPr lang="en-US" dirty="0" smtClean="0"/>
              <a:t>3) Any discussion of online </a:t>
            </a:r>
            <a:r>
              <a:rPr lang="en-US" b="1" i="1" dirty="0" smtClean="0">
                <a:solidFill>
                  <a:srgbClr val="FF0000"/>
                </a:solidFill>
              </a:rPr>
              <a:t>safety</a:t>
            </a:r>
            <a:r>
              <a:rPr lang="en-US" dirty="0" smtClean="0"/>
              <a:t> should include a discussion of the </a:t>
            </a:r>
            <a:r>
              <a:rPr lang="en-US" b="1" i="1" dirty="0" smtClean="0">
                <a:solidFill>
                  <a:srgbClr val="FF0000"/>
                </a:solidFill>
              </a:rPr>
              <a:t>impact of the internet </a:t>
            </a:r>
            <a:r>
              <a:rPr lang="en-US" dirty="0" smtClean="0"/>
              <a:t>– and technology more generally – is having on </a:t>
            </a:r>
            <a:r>
              <a:rPr lang="en-US" b="1" i="1" dirty="0" smtClean="0">
                <a:solidFill>
                  <a:srgbClr val="FF0000"/>
                </a:solidFill>
              </a:rPr>
              <a:t>child and adolescent development and mental health.</a:t>
            </a:r>
            <a:endParaRPr lang="en-US" b="1" i="1" dirty="0">
              <a:solidFill>
                <a:srgbClr val="FF0000"/>
              </a:solidFill>
            </a:endParaRPr>
          </a:p>
        </p:txBody>
      </p:sp>
      <p:sp>
        <p:nvSpPr>
          <p:cNvPr id="3" name="Title 2"/>
          <p:cNvSpPr>
            <a:spLocks noGrp="1"/>
          </p:cNvSpPr>
          <p:nvPr>
            <p:ph type="title"/>
          </p:nvPr>
        </p:nvSpPr>
        <p:spPr/>
        <p:txBody>
          <a:bodyPr/>
          <a:lstStyle/>
          <a:p>
            <a:r>
              <a:rPr lang="en-US" dirty="0" smtClean="0"/>
              <a:t>Framework for Presentation</a:t>
            </a:r>
            <a:endParaRPr lang="en-US" dirty="0"/>
          </a:p>
        </p:txBody>
      </p:sp>
    </p:spTree>
    <p:extLst>
      <p:ext uri="{BB962C8B-B14F-4D97-AF65-F5344CB8AC3E}">
        <p14:creationId xmlns:p14="http://schemas.microsoft.com/office/powerpoint/2010/main" val="1332523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81200"/>
            <a:ext cx="7408333" cy="3962400"/>
          </a:xfrm>
        </p:spPr>
        <p:txBody>
          <a:bodyPr>
            <a:normAutofit fontScale="92500" lnSpcReduction="20000"/>
          </a:bodyPr>
          <a:lstStyle/>
          <a:p>
            <a:pPr lvl="0"/>
            <a:r>
              <a:rPr lang="en-US" b="1" i="1" dirty="0">
                <a:solidFill>
                  <a:srgbClr val="FF0000"/>
                </a:solidFill>
              </a:rPr>
              <a:t>Teens with </a:t>
            </a:r>
            <a:r>
              <a:rPr lang="en-US" b="1" i="1" dirty="0" smtClean="0">
                <a:solidFill>
                  <a:srgbClr val="FF0000"/>
                </a:solidFill>
              </a:rPr>
              <a:t>Autism </a:t>
            </a:r>
            <a:r>
              <a:rPr lang="en-US" b="1" i="1" dirty="0">
                <a:solidFill>
                  <a:srgbClr val="FF0000"/>
                </a:solidFill>
              </a:rPr>
              <a:t>are also vulnerable to the compulsive use </a:t>
            </a:r>
            <a:r>
              <a:rPr lang="en-US" dirty="0"/>
              <a:t>of the Internet, including online gaming, social media sites, YouTube videos, and research on areas of special interest. </a:t>
            </a:r>
            <a:endParaRPr lang="en-US" dirty="0" smtClean="0"/>
          </a:p>
          <a:p>
            <a:pPr lvl="0"/>
            <a:r>
              <a:rPr lang="en-US" dirty="0" smtClean="0"/>
              <a:t>The </a:t>
            </a:r>
            <a:r>
              <a:rPr lang="en-US" dirty="0"/>
              <a:t>problem for the teen with </a:t>
            </a:r>
            <a:r>
              <a:rPr lang="en-US" dirty="0" smtClean="0"/>
              <a:t>Autism</a:t>
            </a:r>
            <a:r>
              <a:rPr lang="en-US" dirty="0" smtClean="0"/>
              <a:t> </a:t>
            </a:r>
            <a:r>
              <a:rPr lang="en-US" dirty="0"/>
              <a:t>is </a:t>
            </a:r>
            <a:r>
              <a:rPr lang="en-US" b="1" i="1" dirty="0">
                <a:solidFill>
                  <a:srgbClr val="FF0000"/>
                </a:solidFill>
              </a:rPr>
              <a:t>the pleasure </a:t>
            </a:r>
            <a:r>
              <a:rPr lang="en-US" dirty="0"/>
              <a:t>that is experienced through the Internet </a:t>
            </a:r>
            <a:r>
              <a:rPr lang="en-US" b="1" i="1" dirty="0">
                <a:solidFill>
                  <a:srgbClr val="FF0000"/>
                </a:solidFill>
              </a:rPr>
              <a:t>serves as an obstacle for remediating the core social and cognitive deficits associated with </a:t>
            </a:r>
            <a:r>
              <a:rPr lang="en-US" b="1" i="1" dirty="0" smtClean="0">
                <a:solidFill>
                  <a:srgbClr val="FF0000"/>
                </a:solidFill>
              </a:rPr>
              <a:t>Autism. </a:t>
            </a:r>
            <a:endParaRPr lang="en-US" b="1" i="1" dirty="0" smtClean="0">
              <a:solidFill>
                <a:srgbClr val="FF0000"/>
              </a:solidFill>
            </a:endParaRPr>
          </a:p>
          <a:p>
            <a:pPr lvl="0"/>
            <a:r>
              <a:rPr lang="en-US" b="1" i="1" dirty="0" smtClean="0"/>
              <a:t>The </a:t>
            </a:r>
            <a:r>
              <a:rPr lang="en-US" b="1" i="1" dirty="0"/>
              <a:t>Internet represents a </a:t>
            </a:r>
            <a:r>
              <a:rPr lang="en-US" b="1" i="1" dirty="0">
                <a:solidFill>
                  <a:srgbClr val="FF0000"/>
                </a:solidFill>
              </a:rPr>
              <a:t>worst case scenario </a:t>
            </a:r>
            <a:r>
              <a:rPr lang="en-US" b="1" i="1" dirty="0"/>
              <a:t>for teens on the </a:t>
            </a:r>
            <a:r>
              <a:rPr lang="en-US" b="1" i="1" dirty="0" smtClean="0"/>
              <a:t>autism spectrum </a:t>
            </a:r>
            <a:r>
              <a:rPr lang="en-US" b="1" i="1" dirty="0"/>
              <a:t>in that it </a:t>
            </a:r>
            <a:r>
              <a:rPr lang="en-US" b="1" i="1" dirty="0">
                <a:solidFill>
                  <a:srgbClr val="FF0000"/>
                </a:solidFill>
              </a:rPr>
              <a:t>produces high levels of pleasure spent in complete social isolation</a:t>
            </a:r>
            <a:r>
              <a:rPr lang="en-US" b="1" i="1" dirty="0"/>
              <a:t>, resulting in </a:t>
            </a:r>
            <a:r>
              <a:rPr lang="en-US" b="1" i="1" dirty="0">
                <a:solidFill>
                  <a:srgbClr val="FF0000"/>
                </a:solidFill>
              </a:rPr>
              <a:t>withdrawal</a:t>
            </a:r>
            <a:r>
              <a:rPr lang="en-US" b="1" i="1" dirty="0"/>
              <a:t> from the types of off-line activities needed to improve their overall social and emotional functioning.</a:t>
            </a:r>
          </a:p>
          <a:p>
            <a:endParaRPr lang="en-US" dirty="0"/>
          </a:p>
        </p:txBody>
      </p:sp>
      <p:sp>
        <p:nvSpPr>
          <p:cNvPr id="3" name="Title 2"/>
          <p:cNvSpPr>
            <a:spLocks noGrp="1"/>
          </p:cNvSpPr>
          <p:nvPr>
            <p:ph type="title"/>
          </p:nvPr>
        </p:nvSpPr>
        <p:spPr/>
        <p:txBody>
          <a:bodyPr>
            <a:normAutofit fontScale="90000"/>
          </a:bodyPr>
          <a:lstStyle/>
          <a:p>
            <a:r>
              <a:rPr lang="en-US" dirty="0" smtClean="0"/>
              <a:t>The net and </a:t>
            </a:r>
            <a:r>
              <a:rPr lang="en-US" dirty="0" smtClean="0"/>
              <a:t>Autism: </a:t>
            </a:r>
            <a:r>
              <a:rPr lang="en-US" dirty="0" smtClean="0"/>
              <a:t>a worst case scenario</a:t>
            </a:r>
            <a:endParaRPr lang="en-US" dirty="0"/>
          </a:p>
        </p:txBody>
      </p:sp>
    </p:spTree>
    <p:extLst>
      <p:ext uri="{BB962C8B-B14F-4D97-AF65-F5344CB8AC3E}">
        <p14:creationId xmlns:p14="http://schemas.microsoft.com/office/powerpoint/2010/main" val="2570018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1676400"/>
            <a:ext cx="7518400" cy="4449763"/>
          </a:xfrm>
        </p:spPr>
        <p:txBody>
          <a:bodyPr>
            <a:normAutofit fontScale="92500" lnSpcReduction="10000"/>
          </a:bodyPr>
          <a:lstStyle/>
          <a:p>
            <a:pPr lvl="0"/>
            <a:r>
              <a:rPr lang="en-US" dirty="0"/>
              <a:t>In addition to producing pleasure/euphoric states, Internet use allows </a:t>
            </a:r>
            <a:r>
              <a:rPr lang="en-US" b="1" dirty="0">
                <a:solidFill>
                  <a:srgbClr val="FF0000"/>
                </a:solidFill>
              </a:rPr>
              <a:t>socially anxious </a:t>
            </a:r>
            <a:r>
              <a:rPr lang="en-US" dirty="0"/>
              <a:t>teens to engage in social relationships with a wide variety of online “friends.” </a:t>
            </a:r>
            <a:r>
              <a:rPr lang="en-US" b="1" i="1" dirty="0">
                <a:solidFill>
                  <a:srgbClr val="FF0000"/>
                </a:solidFill>
              </a:rPr>
              <a:t>It is well documented that the Internet can help a socially anxious and isolated teen feel confident and popular</a:t>
            </a:r>
            <a:r>
              <a:rPr lang="en-US" i="1" dirty="0"/>
              <a:t>. </a:t>
            </a:r>
          </a:p>
          <a:p>
            <a:pPr lvl="0"/>
            <a:r>
              <a:rPr lang="en-US" dirty="0"/>
              <a:t>The problem for these teens is that the commitment to online relationships ultimately </a:t>
            </a:r>
            <a:r>
              <a:rPr lang="en-US" b="1" i="1" dirty="0">
                <a:solidFill>
                  <a:srgbClr val="FF0000"/>
                </a:solidFill>
              </a:rPr>
              <a:t>overtakes their motivation </a:t>
            </a:r>
            <a:r>
              <a:rPr lang="en-US" dirty="0"/>
              <a:t>to improve off-line relationships, resulting in a </a:t>
            </a:r>
            <a:r>
              <a:rPr lang="en-US" b="1" i="1" dirty="0">
                <a:solidFill>
                  <a:srgbClr val="FF0000"/>
                </a:solidFill>
              </a:rPr>
              <a:t>withdrawal from three-dimensional reality. </a:t>
            </a:r>
          </a:p>
          <a:p>
            <a:pPr lvl="0"/>
            <a:r>
              <a:rPr lang="en-US" dirty="0"/>
              <a:t>This withdrawal can have devastating consequences if teens stop pursuing age appropriate social and emotional challenges, </a:t>
            </a:r>
            <a:r>
              <a:rPr lang="en-US" b="1" i="1" dirty="0">
                <a:solidFill>
                  <a:srgbClr val="FF0000"/>
                </a:solidFill>
              </a:rPr>
              <a:t>opting instead to remain within the safety of their preferred virtual reality.</a:t>
            </a:r>
          </a:p>
          <a:p>
            <a:endParaRPr lang="en-US" dirty="0"/>
          </a:p>
        </p:txBody>
      </p:sp>
      <p:sp>
        <p:nvSpPr>
          <p:cNvPr id="3" name="Title 2"/>
          <p:cNvSpPr>
            <a:spLocks noGrp="1"/>
          </p:cNvSpPr>
          <p:nvPr>
            <p:ph type="title"/>
          </p:nvPr>
        </p:nvSpPr>
        <p:spPr/>
        <p:txBody>
          <a:bodyPr/>
          <a:lstStyle/>
          <a:p>
            <a:r>
              <a:rPr lang="en-US" dirty="0"/>
              <a:t>The “cure” for social anxiety</a:t>
            </a:r>
          </a:p>
        </p:txBody>
      </p:sp>
    </p:spTree>
    <p:extLst>
      <p:ext uri="{BB962C8B-B14F-4D97-AF65-F5344CB8AC3E}">
        <p14:creationId xmlns:p14="http://schemas.microsoft.com/office/powerpoint/2010/main" val="3676394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057400"/>
            <a:ext cx="7484533" cy="4038600"/>
          </a:xfrm>
        </p:spPr>
        <p:txBody>
          <a:bodyPr>
            <a:normAutofit fontScale="85000" lnSpcReduction="10000"/>
          </a:bodyPr>
          <a:lstStyle/>
          <a:p>
            <a:pPr lvl="0"/>
            <a:r>
              <a:rPr lang="en-US" dirty="0" smtClean="0"/>
              <a:t>In addition to </a:t>
            </a:r>
            <a:r>
              <a:rPr lang="en-US" dirty="0" smtClean="0"/>
              <a:t>causing and/or exacerbating </a:t>
            </a:r>
            <a:r>
              <a:rPr lang="en-US" dirty="0" smtClean="0"/>
              <a:t>depression, ADHD ASD and social anxiety, the net also increases </a:t>
            </a:r>
            <a:r>
              <a:rPr lang="en-US" b="1" i="1" dirty="0" smtClean="0">
                <a:solidFill>
                  <a:srgbClr val="FF0000"/>
                </a:solidFill>
              </a:rPr>
              <a:t>impulsive behaviors</a:t>
            </a:r>
            <a:r>
              <a:rPr lang="en-US" dirty="0" smtClean="0"/>
              <a:t>.</a:t>
            </a:r>
          </a:p>
          <a:p>
            <a:pPr lvl="0"/>
            <a:r>
              <a:rPr lang="en-US" dirty="0" smtClean="0"/>
              <a:t>Research </a:t>
            </a:r>
            <a:r>
              <a:rPr lang="en-US" dirty="0"/>
              <a:t>on cyber behavior has identified a universal phenomenon referred to as the </a:t>
            </a:r>
            <a:r>
              <a:rPr lang="en-US" b="1" dirty="0">
                <a:solidFill>
                  <a:srgbClr val="FF0000"/>
                </a:solidFill>
              </a:rPr>
              <a:t>“</a:t>
            </a:r>
            <a:r>
              <a:rPr lang="en-US" b="1" i="1" dirty="0">
                <a:solidFill>
                  <a:srgbClr val="FF0000"/>
                </a:solidFill>
              </a:rPr>
              <a:t>disinhibition effect</a:t>
            </a:r>
            <a:r>
              <a:rPr lang="en-US" b="1" dirty="0">
                <a:solidFill>
                  <a:srgbClr val="FF0000"/>
                </a:solidFill>
              </a:rPr>
              <a:t>.” </a:t>
            </a:r>
            <a:endParaRPr lang="en-US" b="1" dirty="0" smtClean="0">
              <a:solidFill>
                <a:srgbClr val="FF0000"/>
              </a:solidFill>
            </a:endParaRPr>
          </a:p>
          <a:p>
            <a:pPr lvl="0"/>
            <a:r>
              <a:rPr lang="en-US" dirty="0" smtClean="0"/>
              <a:t>In </a:t>
            </a:r>
            <a:r>
              <a:rPr lang="en-US" dirty="0"/>
              <a:t>this context disinhibition refers to </a:t>
            </a:r>
            <a:r>
              <a:rPr lang="en-US" b="1" i="1" dirty="0" smtClean="0">
                <a:solidFill>
                  <a:srgbClr val="FF0000"/>
                </a:solidFill>
              </a:rPr>
              <a:t>impulsive online </a:t>
            </a:r>
            <a:r>
              <a:rPr lang="en-US" b="1" i="1" dirty="0">
                <a:solidFill>
                  <a:srgbClr val="FF0000"/>
                </a:solidFill>
              </a:rPr>
              <a:t>behaviors</a:t>
            </a:r>
            <a:r>
              <a:rPr lang="en-US" b="1" dirty="0">
                <a:solidFill>
                  <a:srgbClr val="FF0000"/>
                </a:solidFill>
              </a:rPr>
              <a:t> </a:t>
            </a:r>
            <a:r>
              <a:rPr lang="en-US" dirty="0"/>
              <a:t>-- such as sending multiple inappropriate e-mails </a:t>
            </a:r>
            <a:r>
              <a:rPr lang="en-US" dirty="0" smtClean="0"/>
              <a:t>or texts (raging/stalking</a:t>
            </a:r>
            <a:r>
              <a:rPr lang="en-US" dirty="0" smtClean="0"/>
              <a:t>), </a:t>
            </a:r>
            <a:r>
              <a:rPr lang="en-US" dirty="0"/>
              <a:t>engaging in sexual risk-taking behaviors (sexting or online porn), binge shopping, gambling, </a:t>
            </a:r>
            <a:r>
              <a:rPr lang="en-US" dirty="0" smtClean="0"/>
              <a:t>and bullying. </a:t>
            </a:r>
          </a:p>
          <a:p>
            <a:pPr lvl="0"/>
            <a:r>
              <a:rPr lang="en-US" b="1" i="1" dirty="0" smtClean="0">
                <a:solidFill>
                  <a:srgbClr val="FF0000"/>
                </a:solidFill>
              </a:rPr>
              <a:t>It </a:t>
            </a:r>
            <a:r>
              <a:rPr lang="en-US" b="1" i="1" dirty="0">
                <a:solidFill>
                  <a:srgbClr val="FF0000"/>
                </a:solidFill>
              </a:rPr>
              <a:t>is currently believed that the combination of anonymity and invisibility results in impulsive and </a:t>
            </a:r>
            <a:r>
              <a:rPr lang="en-US" b="1" i="1" dirty="0" smtClean="0">
                <a:solidFill>
                  <a:srgbClr val="FF0000"/>
                </a:solidFill>
              </a:rPr>
              <a:t>destructive </a:t>
            </a:r>
            <a:r>
              <a:rPr lang="en-US" b="1" i="1" dirty="0">
                <a:solidFill>
                  <a:srgbClr val="FF0000"/>
                </a:solidFill>
              </a:rPr>
              <a:t>behaviors online - behaviors that a person would inhibit off-line.</a:t>
            </a:r>
          </a:p>
          <a:p>
            <a:endParaRPr lang="en-US" dirty="0"/>
          </a:p>
        </p:txBody>
      </p:sp>
      <p:sp>
        <p:nvSpPr>
          <p:cNvPr id="3" name="Title 2"/>
          <p:cNvSpPr>
            <a:spLocks noGrp="1"/>
          </p:cNvSpPr>
          <p:nvPr>
            <p:ph type="title"/>
          </p:nvPr>
        </p:nvSpPr>
        <p:spPr/>
        <p:txBody>
          <a:bodyPr>
            <a:normAutofit fontScale="90000"/>
          </a:bodyPr>
          <a:lstStyle/>
          <a:p>
            <a:r>
              <a:rPr lang="en-US" dirty="0" smtClean="0"/>
              <a:t>Impulsive behaviors: the </a:t>
            </a:r>
            <a:r>
              <a:rPr lang="en-US" dirty="0"/>
              <a:t>“disinhibition effect.”</a:t>
            </a:r>
          </a:p>
        </p:txBody>
      </p:sp>
    </p:spTree>
    <p:extLst>
      <p:ext uri="{BB962C8B-B14F-4D97-AF65-F5344CB8AC3E}">
        <p14:creationId xmlns:p14="http://schemas.microsoft.com/office/powerpoint/2010/main" val="2149571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133600"/>
            <a:ext cx="7408333" cy="4267200"/>
          </a:xfrm>
        </p:spPr>
        <p:txBody>
          <a:bodyPr>
            <a:normAutofit fontScale="85000" lnSpcReduction="10000"/>
          </a:bodyPr>
          <a:lstStyle/>
          <a:p>
            <a:pPr lvl="0"/>
            <a:r>
              <a:rPr lang="en-US" b="1" i="1" dirty="0">
                <a:solidFill>
                  <a:srgbClr val="FF0000"/>
                </a:solidFill>
              </a:rPr>
              <a:t>Increasing numbers of teens are developing significant problems with online pornography</a:t>
            </a:r>
            <a:r>
              <a:rPr lang="en-US" i="1" dirty="0"/>
              <a:t>. </a:t>
            </a:r>
            <a:endParaRPr lang="en-US" i="1" dirty="0" smtClean="0"/>
          </a:p>
          <a:p>
            <a:pPr lvl="0"/>
            <a:r>
              <a:rPr lang="en-US" dirty="0" smtClean="0"/>
              <a:t>The </a:t>
            </a:r>
            <a:r>
              <a:rPr lang="en-US" dirty="0"/>
              <a:t>combination of the </a:t>
            </a:r>
            <a:r>
              <a:rPr lang="en-US" b="1" i="1" dirty="0">
                <a:solidFill>
                  <a:srgbClr val="FF0000"/>
                </a:solidFill>
              </a:rPr>
              <a:t>accessibility and intensity </a:t>
            </a:r>
            <a:r>
              <a:rPr lang="en-US" dirty="0"/>
              <a:t>of online </a:t>
            </a:r>
            <a:r>
              <a:rPr lang="en-US" b="1" dirty="0">
                <a:solidFill>
                  <a:srgbClr val="FF0000"/>
                </a:solidFill>
              </a:rPr>
              <a:t>sexual stimulation </a:t>
            </a:r>
            <a:r>
              <a:rPr lang="en-US" dirty="0"/>
              <a:t>is resulting in increasing numbers of teens becoming </a:t>
            </a:r>
            <a:r>
              <a:rPr lang="en-US" b="1" i="1" dirty="0" smtClean="0">
                <a:solidFill>
                  <a:srgbClr val="FF0000"/>
                </a:solidFill>
              </a:rPr>
              <a:t>preoccupied with cybersex </a:t>
            </a:r>
            <a:r>
              <a:rPr lang="en-US" dirty="0"/>
              <a:t>-- to the </a:t>
            </a:r>
            <a:r>
              <a:rPr lang="en-US" b="1" dirty="0">
                <a:solidFill>
                  <a:srgbClr val="FF0000"/>
                </a:solidFill>
              </a:rPr>
              <a:t>exclusion of pursuing sexual and romantic relationships off-line. </a:t>
            </a:r>
            <a:endParaRPr lang="en-US" b="1" dirty="0" smtClean="0">
              <a:solidFill>
                <a:srgbClr val="FF0000"/>
              </a:solidFill>
            </a:endParaRPr>
          </a:p>
          <a:p>
            <a:pPr lvl="0"/>
            <a:r>
              <a:rPr lang="en-US" dirty="0"/>
              <a:t>T</a:t>
            </a:r>
            <a:r>
              <a:rPr lang="en-US" dirty="0" smtClean="0"/>
              <a:t>eens </a:t>
            </a:r>
            <a:r>
              <a:rPr lang="en-US" dirty="0"/>
              <a:t>are becoming involved in perverse and </a:t>
            </a:r>
            <a:r>
              <a:rPr lang="en-US" dirty="0" smtClean="0"/>
              <a:t>deviant </a:t>
            </a:r>
            <a:r>
              <a:rPr lang="en-US" dirty="0"/>
              <a:t>areas of sexual behavior including </a:t>
            </a:r>
            <a:r>
              <a:rPr lang="en-US" b="1" dirty="0">
                <a:solidFill>
                  <a:srgbClr val="FF0000"/>
                </a:solidFill>
              </a:rPr>
              <a:t>fetishes and child pornography</a:t>
            </a:r>
            <a:r>
              <a:rPr lang="en-US" dirty="0"/>
              <a:t>. </a:t>
            </a:r>
            <a:endParaRPr lang="en-US" dirty="0" smtClean="0"/>
          </a:p>
          <a:p>
            <a:pPr lvl="0"/>
            <a:r>
              <a:rPr lang="en-US" dirty="0" smtClean="0"/>
              <a:t>Ongoing </a:t>
            </a:r>
            <a:r>
              <a:rPr lang="en-US" dirty="0"/>
              <a:t>exposure to cyber pornography actually serves to </a:t>
            </a:r>
            <a:r>
              <a:rPr lang="en-US" b="1" dirty="0">
                <a:solidFill>
                  <a:srgbClr val="FF0000"/>
                </a:solidFill>
              </a:rPr>
              <a:t>rewire the adolescent brain in such a way that their sexual preferences</a:t>
            </a:r>
            <a:r>
              <a:rPr lang="en-US" dirty="0"/>
              <a:t> -- or what is referred to as their “</a:t>
            </a:r>
            <a:r>
              <a:rPr lang="en-US" b="1" dirty="0">
                <a:solidFill>
                  <a:srgbClr val="FF0000"/>
                </a:solidFill>
              </a:rPr>
              <a:t>arousal template</a:t>
            </a:r>
            <a:r>
              <a:rPr lang="en-US" dirty="0"/>
              <a:t>” -- is oriented only towards </a:t>
            </a:r>
            <a:r>
              <a:rPr lang="en-US" dirty="0" smtClean="0"/>
              <a:t>“</a:t>
            </a:r>
            <a:r>
              <a:rPr lang="en-US" b="1" i="1" dirty="0" smtClean="0">
                <a:solidFill>
                  <a:srgbClr val="FF0000"/>
                </a:solidFill>
              </a:rPr>
              <a:t>porn sex” </a:t>
            </a:r>
            <a:r>
              <a:rPr lang="en-US" dirty="0"/>
              <a:t>and not towards healthy sexual behavior and emotional intimacy.</a:t>
            </a:r>
          </a:p>
          <a:p>
            <a:endParaRPr lang="en-US" dirty="0"/>
          </a:p>
        </p:txBody>
      </p:sp>
      <p:sp>
        <p:nvSpPr>
          <p:cNvPr id="3" name="Title 2"/>
          <p:cNvSpPr>
            <a:spLocks noGrp="1"/>
          </p:cNvSpPr>
          <p:nvPr>
            <p:ph type="title"/>
          </p:nvPr>
        </p:nvSpPr>
        <p:spPr/>
        <p:txBody>
          <a:bodyPr>
            <a:normAutofit fontScale="90000"/>
          </a:bodyPr>
          <a:lstStyle/>
          <a:p>
            <a:r>
              <a:rPr lang="en-US" dirty="0" smtClean="0"/>
              <a:t>Online pornography: the arousal template</a:t>
            </a:r>
            <a:endParaRPr lang="en-US" dirty="0"/>
          </a:p>
        </p:txBody>
      </p:sp>
    </p:spTree>
    <p:extLst>
      <p:ext uri="{BB962C8B-B14F-4D97-AF65-F5344CB8AC3E}">
        <p14:creationId xmlns:p14="http://schemas.microsoft.com/office/powerpoint/2010/main" val="1973524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366000" cy="4373563"/>
          </a:xfrm>
        </p:spPr>
        <p:txBody>
          <a:bodyPr>
            <a:normAutofit fontScale="92500" lnSpcReduction="10000"/>
          </a:bodyPr>
          <a:lstStyle/>
          <a:p>
            <a:r>
              <a:rPr lang="en-US" b="1" i="1" dirty="0" smtClean="0">
                <a:solidFill>
                  <a:srgbClr val="FF0000"/>
                </a:solidFill>
              </a:rPr>
              <a:t>The </a:t>
            </a:r>
            <a:r>
              <a:rPr lang="en-US" b="1" i="1" dirty="0">
                <a:solidFill>
                  <a:srgbClr val="FF0000"/>
                </a:solidFill>
              </a:rPr>
              <a:t>majority of teens manage the Internet successfully and are fully capable of taking advantage of the many opportunities that are unique to the Internet:</a:t>
            </a:r>
            <a:r>
              <a:rPr lang="en-US" b="1" dirty="0">
                <a:solidFill>
                  <a:srgbClr val="FF0000"/>
                </a:solidFill>
              </a:rPr>
              <a:t> </a:t>
            </a:r>
            <a:r>
              <a:rPr lang="en-US" dirty="0"/>
              <a:t>creating art, editing music, </a:t>
            </a:r>
            <a:r>
              <a:rPr lang="en-US" dirty="0" smtClean="0"/>
              <a:t>editing video/photos, writing </a:t>
            </a:r>
            <a:r>
              <a:rPr lang="en-US" dirty="0"/>
              <a:t>code, engaging in local and global political action, creating blogs, creating websites, and maintaining healthy off-line relationships.</a:t>
            </a:r>
          </a:p>
          <a:p>
            <a:r>
              <a:rPr lang="en-US" dirty="0"/>
              <a:t>Unfortunately, the Internet is a toxic form of stimulation for </a:t>
            </a:r>
            <a:r>
              <a:rPr lang="en-US" dirty="0" smtClean="0"/>
              <a:t>as many as ten percent of teens, resulting </a:t>
            </a:r>
            <a:r>
              <a:rPr lang="en-US" dirty="0"/>
              <a:t>in </a:t>
            </a:r>
            <a:r>
              <a:rPr lang="en-US" b="1" dirty="0" smtClean="0">
                <a:solidFill>
                  <a:srgbClr val="FF0000"/>
                </a:solidFill>
              </a:rPr>
              <a:t>addiction, isolation</a:t>
            </a:r>
            <a:r>
              <a:rPr lang="en-US" b="1" dirty="0">
                <a:solidFill>
                  <a:srgbClr val="FF0000"/>
                </a:solidFill>
              </a:rPr>
              <a:t>, impulsivity, depression, </a:t>
            </a:r>
            <a:r>
              <a:rPr lang="en-US" b="1" dirty="0" smtClean="0">
                <a:solidFill>
                  <a:srgbClr val="FF0000"/>
                </a:solidFill>
              </a:rPr>
              <a:t>anxiety, self-absorption</a:t>
            </a:r>
            <a:r>
              <a:rPr lang="en-US" b="1" dirty="0">
                <a:solidFill>
                  <a:srgbClr val="FF0000"/>
                </a:solidFill>
              </a:rPr>
              <a:t>, compulsive shopping and gambling, compulsive sexual behavior, and an inability to engage in meaningful self-reflection and empathy.</a:t>
            </a:r>
          </a:p>
          <a:p>
            <a:endParaRPr lang="en-US" dirty="0"/>
          </a:p>
        </p:txBody>
      </p:sp>
      <p:sp>
        <p:nvSpPr>
          <p:cNvPr id="3" name="Title 2"/>
          <p:cNvSpPr>
            <a:spLocks noGrp="1"/>
          </p:cNvSpPr>
          <p:nvPr>
            <p:ph type="title"/>
          </p:nvPr>
        </p:nvSpPr>
        <p:spPr/>
        <p:txBody>
          <a:bodyPr>
            <a:normAutofit fontScale="90000"/>
          </a:bodyPr>
          <a:lstStyle/>
          <a:p>
            <a:r>
              <a:rPr lang="en-US" b="1" dirty="0"/>
              <a:t>Summary:</a:t>
            </a:r>
            <a:r>
              <a:rPr lang="en-US" dirty="0"/>
              <a:t/>
            </a:r>
            <a:br>
              <a:rPr lang="en-US" dirty="0"/>
            </a:br>
            <a:endParaRPr lang="en-US" dirty="0"/>
          </a:p>
        </p:txBody>
      </p:sp>
    </p:spTree>
    <p:extLst>
      <p:ext uri="{BB962C8B-B14F-4D97-AF65-F5344CB8AC3E}">
        <p14:creationId xmlns:p14="http://schemas.microsoft.com/office/powerpoint/2010/main" val="6533389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371600"/>
            <a:ext cx="7332133" cy="5181600"/>
          </a:xfrm>
        </p:spPr>
        <p:txBody>
          <a:bodyPr>
            <a:noAutofit/>
          </a:bodyPr>
          <a:lstStyle/>
          <a:p>
            <a:r>
              <a:rPr lang="en-US" sz="2000" b="1" dirty="0" smtClean="0"/>
              <a:t>Pediatricians, teachers, and mental health professionals </a:t>
            </a:r>
            <a:r>
              <a:rPr lang="en-US" sz="2000" b="1" dirty="0"/>
              <a:t>are in a </a:t>
            </a:r>
            <a:r>
              <a:rPr lang="en-US" sz="2000" b="1" dirty="0" smtClean="0"/>
              <a:t>position </a:t>
            </a:r>
            <a:r>
              <a:rPr lang="en-US" sz="2000" b="1" dirty="0"/>
              <a:t>to identify </a:t>
            </a:r>
            <a:r>
              <a:rPr lang="en-US" sz="2000" b="1" dirty="0" smtClean="0"/>
              <a:t>children and teens </a:t>
            </a:r>
            <a:r>
              <a:rPr lang="en-US" sz="2000" b="1" dirty="0"/>
              <a:t>that are experiencing the negative </a:t>
            </a:r>
            <a:r>
              <a:rPr lang="en-US" sz="2000" b="1" dirty="0" smtClean="0"/>
              <a:t>mental health consequences </a:t>
            </a:r>
            <a:r>
              <a:rPr lang="en-US" sz="2000" b="1" dirty="0"/>
              <a:t>of </a:t>
            </a:r>
            <a:r>
              <a:rPr lang="en-US" sz="2000" b="1" dirty="0" smtClean="0"/>
              <a:t>technology </a:t>
            </a:r>
            <a:r>
              <a:rPr lang="en-US" sz="2000" b="1" dirty="0" smtClean="0"/>
              <a:t>overuse. </a:t>
            </a:r>
          </a:p>
          <a:p>
            <a:r>
              <a:rPr lang="en-US" sz="2000" b="1" i="1" dirty="0">
                <a:solidFill>
                  <a:srgbClr val="FF0000"/>
                </a:solidFill>
              </a:rPr>
              <a:t>Adults that work with children and teens need to learn to conceptualize mental health problems as being either created by or exacerbated by technology </a:t>
            </a:r>
            <a:r>
              <a:rPr lang="en-US" sz="2000" b="1" i="1" dirty="0" smtClean="0">
                <a:solidFill>
                  <a:srgbClr val="FF0000"/>
                </a:solidFill>
              </a:rPr>
              <a:t>overuse </a:t>
            </a:r>
            <a:r>
              <a:rPr lang="en-US" sz="2000" b="1" i="1" dirty="0">
                <a:solidFill>
                  <a:srgbClr val="FF0000"/>
                </a:solidFill>
              </a:rPr>
              <a:t>and then learn which teens are most at risk for technology </a:t>
            </a:r>
            <a:r>
              <a:rPr lang="en-US" sz="2000" b="1" i="1" dirty="0" smtClean="0">
                <a:solidFill>
                  <a:srgbClr val="FF0000"/>
                </a:solidFill>
              </a:rPr>
              <a:t>overuse.</a:t>
            </a:r>
            <a:endParaRPr lang="en-US" sz="2000" b="1" i="1" dirty="0">
              <a:solidFill>
                <a:srgbClr val="FF0000"/>
              </a:solidFill>
            </a:endParaRPr>
          </a:p>
          <a:p>
            <a:r>
              <a:rPr lang="en-US" sz="2000" b="1" dirty="0" smtClean="0"/>
              <a:t>How </a:t>
            </a:r>
            <a:r>
              <a:rPr lang="en-US" sz="2000" b="1" dirty="0"/>
              <a:t>would </a:t>
            </a:r>
            <a:r>
              <a:rPr lang="en-US" sz="2000" b="1" dirty="0" smtClean="0"/>
              <a:t>a pediatrician, teacher or mental health professional </a:t>
            </a:r>
            <a:r>
              <a:rPr lang="en-US" sz="2000" b="1" dirty="0"/>
              <a:t>know who to focus on? </a:t>
            </a:r>
            <a:r>
              <a:rPr lang="en-US" sz="2000" b="1" i="1" dirty="0">
                <a:solidFill>
                  <a:srgbClr val="FF0000"/>
                </a:solidFill>
              </a:rPr>
              <a:t>More than likely, the </a:t>
            </a:r>
            <a:r>
              <a:rPr lang="en-US" sz="2000" b="1" i="1" dirty="0" smtClean="0">
                <a:solidFill>
                  <a:srgbClr val="FF0000"/>
                </a:solidFill>
              </a:rPr>
              <a:t>child/teen </a:t>
            </a:r>
            <a:r>
              <a:rPr lang="en-US" sz="2000" b="1" i="1" dirty="0">
                <a:solidFill>
                  <a:srgbClr val="FF0000"/>
                </a:solidFill>
              </a:rPr>
              <a:t>that is struggling online is the same </a:t>
            </a:r>
            <a:r>
              <a:rPr lang="en-US" sz="2000" b="1" i="1" dirty="0" smtClean="0">
                <a:solidFill>
                  <a:srgbClr val="FF0000"/>
                </a:solidFill>
              </a:rPr>
              <a:t>child/teen </a:t>
            </a:r>
            <a:r>
              <a:rPr lang="en-US" sz="2000" b="1" i="1" dirty="0">
                <a:solidFill>
                  <a:srgbClr val="FF0000"/>
                </a:solidFill>
              </a:rPr>
              <a:t>who is struggling </a:t>
            </a:r>
            <a:r>
              <a:rPr lang="en-US" sz="2000" b="1" i="1" dirty="0" smtClean="0">
                <a:solidFill>
                  <a:srgbClr val="FF0000"/>
                </a:solidFill>
              </a:rPr>
              <a:t>off-line – generally with a psychiatric and/or developmental challenge. </a:t>
            </a:r>
          </a:p>
          <a:p>
            <a:r>
              <a:rPr lang="en-US" sz="2000" dirty="0" smtClean="0"/>
              <a:t>The </a:t>
            </a:r>
            <a:r>
              <a:rPr lang="en-US" sz="2000" dirty="0"/>
              <a:t>Internet provides a </a:t>
            </a:r>
            <a:r>
              <a:rPr lang="en-US" sz="2000" b="1" i="1" dirty="0">
                <a:solidFill>
                  <a:srgbClr val="FF0000"/>
                </a:solidFill>
              </a:rPr>
              <a:t>powerful solution to complex off-line </a:t>
            </a:r>
            <a:r>
              <a:rPr lang="en-US" sz="2000" b="1" i="1" dirty="0" smtClean="0">
                <a:solidFill>
                  <a:srgbClr val="FF0000"/>
                </a:solidFill>
              </a:rPr>
              <a:t>problems</a:t>
            </a:r>
            <a:r>
              <a:rPr lang="en-US" sz="2000" i="1" dirty="0" smtClean="0"/>
              <a:t>, </a:t>
            </a:r>
            <a:r>
              <a:rPr lang="en-US" sz="2000" dirty="0"/>
              <a:t>a solution that unfortunately increases off-line vulnerabilities and challenges. </a:t>
            </a:r>
            <a:endParaRPr lang="en-US" sz="2000" dirty="0" smtClean="0"/>
          </a:p>
        </p:txBody>
      </p:sp>
      <p:sp>
        <p:nvSpPr>
          <p:cNvPr id="3" name="Title 2"/>
          <p:cNvSpPr>
            <a:spLocks noGrp="1"/>
          </p:cNvSpPr>
          <p:nvPr>
            <p:ph type="title"/>
          </p:nvPr>
        </p:nvSpPr>
        <p:spPr/>
        <p:txBody>
          <a:bodyPr>
            <a:normAutofit/>
          </a:bodyPr>
          <a:lstStyle/>
          <a:p>
            <a:r>
              <a:rPr lang="en-US" dirty="0" smtClean="0"/>
              <a:t>Screening for at risk teens.</a:t>
            </a:r>
            <a:endParaRPr lang="en-US" dirty="0"/>
          </a:p>
        </p:txBody>
      </p:sp>
    </p:spTree>
    <p:extLst>
      <p:ext uri="{BB962C8B-B14F-4D97-AF65-F5344CB8AC3E}">
        <p14:creationId xmlns:p14="http://schemas.microsoft.com/office/powerpoint/2010/main" val="2620993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057400"/>
            <a:ext cx="7484533" cy="3886200"/>
          </a:xfrm>
        </p:spPr>
        <p:txBody>
          <a:bodyPr>
            <a:normAutofit lnSpcReduction="10000"/>
          </a:bodyPr>
          <a:lstStyle/>
          <a:p>
            <a:r>
              <a:rPr lang="en-US" dirty="0"/>
              <a:t>Over the past five years the Internet has come to occupy a central place in the lives of </a:t>
            </a:r>
            <a:r>
              <a:rPr lang="en-US" dirty="0" smtClean="0"/>
              <a:t>children and teens</a:t>
            </a:r>
            <a:r>
              <a:rPr lang="en-US" dirty="0"/>
              <a:t>. </a:t>
            </a:r>
            <a:endParaRPr lang="en-US" dirty="0" smtClean="0"/>
          </a:p>
          <a:p>
            <a:r>
              <a:rPr lang="en-US" b="1" i="1" dirty="0" smtClean="0">
                <a:solidFill>
                  <a:srgbClr val="FF0000"/>
                </a:solidFill>
              </a:rPr>
              <a:t>Teens </a:t>
            </a:r>
            <a:r>
              <a:rPr lang="en-US" b="1" i="1" dirty="0">
                <a:solidFill>
                  <a:srgbClr val="FF0000"/>
                </a:solidFill>
              </a:rPr>
              <a:t>use the Internet for communication with friends and family, school-related research, artistic expression, recreation, </a:t>
            </a:r>
            <a:r>
              <a:rPr lang="en-US" b="1" i="1" dirty="0" smtClean="0">
                <a:solidFill>
                  <a:srgbClr val="FF0000"/>
                </a:solidFill>
              </a:rPr>
              <a:t>purchasing music/videos, and participation </a:t>
            </a:r>
            <a:r>
              <a:rPr lang="en-US" b="1" i="1" dirty="0">
                <a:solidFill>
                  <a:srgbClr val="FF0000"/>
                </a:solidFill>
              </a:rPr>
              <a:t>in local and global political movements. </a:t>
            </a:r>
            <a:endParaRPr lang="en-US" b="1" i="1" dirty="0" smtClean="0">
              <a:solidFill>
                <a:srgbClr val="FF0000"/>
              </a:solidFill>
            </a:endParaRPr>
          </a:p>
          <a:p>
            <a:r>
              <a:rPr lang="en-US" b="1" dirty="0" smtClean="0">
                <a:solidFill>
                  <a:srgbClr val="FF0000"/>
                </a:solidFill>
              </a:rPr>
              <a:t>Most </a:t>
            </a:r>
            <a:r>
              <a:rPr lang="en-US" b="1" dirty="0">
                <a:solidFill>
                  <a:srgbClr val="FF0000"/>
                </a:solidFill>
              </a:rPr>
              <a:t>teens </a:t>
            </a:r>
            <a:r>
              <a:rPr lang="en-US" dirty="0"/>
              <a:t>view the Internet as a way of </a:t>
            </a:r>
            <a:r>
              <a:rPr lang="en-US" b="1" dirty="0">
                <a:solidFill>
                  <a:srgbClr val="FF0000"/>
                </a:solidFill>
              </a:rPr>
              <a:t>enhancing </a:t>
            </a:r>
            <a:r>
              <a:rPr lang="en-US" dirty="0"/>
              <a:t>their off-line lives and are able to find a </a:t>
            </a:r>
            <a:r>
              <a:rPr lang="en-US" b="1" dirty="0">
                <a:solidFill>
                  <a:srgbClr val="FF0000"/>
                </a:solidFill>
              </a:rPr>
              <a:t>balance</a:t>
            </a:r>
            <a:r>
              <a:rPr lang="en-US" dirty="0">
                <a:solidFill>
                  <a:srgbClr val="FF0000"/>
                </a:solidFill>
              </a:rPr>
              <a:t> </a:t>
            </a:r>
            <a:r>
              <a:rPr lang="en-US" dirty="0"/>
              <a:t>between the time they spend in three dimensional reality and virtual reality.</a:t>
            </a:r>
          </a:p>
          <a:p>
            <a:endParaRPr lang="en-US" dirty="0"/>
          </a:p>
        </p:txBody>
      </p:sp>
      <p:sp>
        <p:nvSpPr>
          <p:cNvPr id="2" name="Title 1"/>
          <p:cNvSpPr>
            <a:spLocks noGrp="1"/>
          </p:cNvSpPr>
          <p:nvPr>
            <p:ph type="title"/>
          </p:nvPr>
        </p:nvSpPr>
        <p:spPr/>
        <p:txBody>
          <a:bodyPr/>
          <a:lstStyle/>
          <a:p>
            <a:r>
              <a:rPr lang="en-US" dirty="0" smtClean="0"/>
              <a:t>Teen use of the “net”</a:t>
            </a:r>
            <a:endParaRPr lang="en-US" dirty="0"/>
          </a:p>
        </p:txBody>
      </p:sp>
    </p:spTree>
    <p:extLst>
      <p:ext uri="{BB962C8B-B14F-4D97-AF65-F5344CB8AC3E}">
        <p14:creationId xmlns:p14="http://schemas.microsoft.com/office/powerpoint/2010/main" val="1099875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484533" cy="4343400"/>
          </a:xfrm>
        </p:spPr>
        <p:txBody>
          <a:bodyPr>
            <a:normAutofit fontScale="92500"/>
          </a:bodyPr>
          <a:lstStyle/>
          <a:p>
            <a:pPr lvl="0"/>
            <a:r>
              <a:rPr lang="en-US" dirty="0"/>
              <a:t>The average amount  of time teens are now “connected” to tech is </a:t>
            </a:r>
            <a:r>
              <a:rPr lang="en-US" b="1" dirty="0" smtClean="0">
                <a:solidFill>
                  <a:srgbClr val="FF0000"/>
                </a:solidFill>
              </a:rPr>
              <a:t>11 </a:t>
            </a:r>
            <a:r>
              <a:rPr lang="en-US" b="1" dirty="0">
                <a:solidFill>
                  <a:srgbClr val="FF0000"/>
                </a:solidFill>
              </a:rPr>
              <a:t>hours per day</a:t>
            </a:r>
            <a:r>
              <a:rPr lang="en-US" dirty="0"/>
              <a:t>. </a:t>
            </a:r>
            <a:r>
              <a:rPr lang="en-US" b="1" i="1" dirty="0">
                <a:solidFill>
                  <a:srgbClr val="FF0000"/>
                </a:solidFill>
              </a:rPr>
              <a:t>What?</a:t>
            </a:r>
          </a:p>
          <a:p>
            <a:pPr lvl="0"/>
            <a:r>
              <a:rPr lang="en-US" b="1" i="1" dirty="0">
                <a:solidFill>
                  <a:srgbClr val="FF0000"/>
                </a:solidFill>
              </a:rPr>
              <a:t>Although there is no specific amount of time on the internet that has been confirmed to result in </a:t>
            </a:r>
            <a:r>
              <a:rPr lang="en-US" b="1" i="1" dirty="0" smtClean="0">
                <a:solidFill>
                  <a:srgbClr val="FF0000"/>
                </a:solidFill>
              </a:rPr>
              <a:t>addiction or mental </a:t>
            </a:r>
            <a:r>
              <a:rPr lang="en-US" b="1" i="1" dirty="0">
                <a:solidFill>
                  <a:srgbClr val="FF0000"/>
                </a:solidFill>
              </a:rPr>
              <a:t>health problems in teens</a:t>
            </a:r>
            <a:r>
              <a:rPr lang="en-US" i="1" dirty="0"/>
              <a:t> </a:t>
            </a:r>
            <a:r>
              <a:rPr lang="en-US" dirty="0"/>
              <a:t>, it is clear that teens who </a:t>
            </a:r>
            <a:r>
              <a:rPr lang="en-US" b="1" dirty="0">
                <a:solidFill>
                  <a:srgbClr val="FF0000"/>
                </a:solidFill>
              </a:rPr>
              <a:t>lose the ability to balance </a:t>
            </a:r>
            <a:r>
              <a:rPr lang="en-US" dirty="0"/>
              <a:t>their interest in online activities and off-line activities, </a:t>
            </a:r>
            <a:r>
              <a:rPr lang="en-US" b="1" i="1" dirty="0">
                <a:solidFill>
                  <a:srgbClr val="FF0000"/>
                </a:solidFill>
              </a:rPr>
              <a:t>experience significant social, emotional, and academic </a:t>
            </a:r>
            <a:r>
              <a:rPr lang="en-US" b="1" i="1" dirty="0" smtClean="0">
                <a:solidFill>
                  <a:srgbClr val="FF0000"/>
                </a:solidFill>
              </a:rPr>
              <a:t>problems. </a:t>
            </a:r>
            <a:endParaRPr lang="en-US" b="1" i="1" dirty="0">
              <a:solidFill>
                <a:srgbClr val="FF0000"/>
              </a:solidFill>
            </a:endParaRPr>
          </a:p>
          <a:p>
            <a:pPr lvl="0"/>
            <a:r>
              <a:rPr lang="en-US" dirty="0" smtClean="0"/>
              <a:t>Constant engagement </a:t>
            </a:r>
            <a:r>
              <a:rPr lang="en-US" dirty="0"/>
              <a:t>with online activities </a:t>
            </a:r>
            <a:r>
              <a:rPr lang="en-US" dirty="0" smtClean="0"/>
              <a:t>can reduce  </a:t>
            </a:r>
            <a:r>
              <a:rPr lang="en-US" b="1" dirty="0">
                <a:solidFill>
                  <a:srgbClr val="FF0000"/>
                </a:solidFill>
              </a:rPr>
              <a:t>motivation </a:t>
            </a:r>
            <a:r>
              <a:rPr lang="en-US" dirty="0"/>
              <a:t>to develop and expand crucial offline </a:t>
            </a:r>
            <a:r>
              <a:rPr lang="en-US" b="1" i="1" dirty="0">
                <a:solidFill>
                  <a:srgbClr val="FF0000"/>
                </a:solidFill>
              </a:rPr>
              <a:t>social-emotional capacities such as self-awareness, empathy, resilience, initiative, deliberation, and collaboration. </a:t>
            </a:r>
          </a:p>
          <a:p>
            <a:endParaRPr lang="en-US" dirty="0"/>
          </a:p>
        </p:txBody>
      </p:sp>
      <p:sp>
        <p:nvSpPr>
          <p:cNvPr id="3" name="Title 2"/>
          <p:cNvSpPr>
            <a:spLocks noGrp="1"/>
          </p:cNvSpPr>
          <p:nvPr>
            <p:ph type="title"/>
          </p:nvPr>
        </p:nvSpPr>
        <p:spPr/>
        <p:txBody>
          <a:bodyPr>
            <a:normAutofit fontScale="90000"/>
          </a:bodyPr>
          <a:lstStyle/>
          <a:p>
            <a:r>
              <a:rPr lang="en-US" dirty="0"/>
              <a:t>Kaiser Family Foundation Study: </a:t>
            </a:r>
            <a:r>
              <a:rPr lang="en-US" dirty="0" smtClean="0"/>
              <a:t>11 </a:t>
            </a:r>
            <a:r>
              <a:rPr lang="en-US" dirty="0"/>
              <a:t>hours per day</a:t>
            </a:r>
          </a:p>
        </p:txBody>
      </p:sp>
    </p:spTree>
    <p:extLst>
      <p:ext uri="{BB962C8B-B14F-4D97-AF65-F5344CB8AC3E}">
        <p14:creationId xmlns:p14="http://schemas.microsoft.com/office/powerpoint/2010/main" val="4083655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560733" cy="4419600"/>
          </a:xfrm>
        </p:spPr>
        <p:txBody>
          <a:bodyPr>
            <a:noAutofit/>
          </a:bodyPr>
          <a:lstStyle/>
          <a:p>
            <a:r>
              <a:rPr lang="en-US" sz="2000" dirty="0"/>
              <a:t>Unfortunately, there is a sizable minority of teens -- current </a:t>
            </a:r>
            <a:r>
              <a:rPr lang="en-US" sz="2000" b="1" i="1" dirty="0">
                <a:solidFill>
                  <a:srgbClr val="FF0000"/>
                </a:solidFill>
              </a:rPr>
              <a:t>research suggests as many as 10% </a:t>
            </a:r>
            <a:r>
              <a:rPr lang="en-US" sz="2000" i="1" dirty="0"/>
              <a:t>-- </a:t>
            </a:r>
            <a:r>
              <a:rPr lang="en-US" sz="2000" dirty="0"/>
              <a:t>that cannot regulate their use of the Internet and lose their ability to balance their off-line and online lives.</a:t>
            </a:r>
          </a:p>
          <a:p>
            <a:r>
              <a:rPr lang="en-US" sz="2000" dirty="0"/>
              <a:t>There is an </a:t>
            </a:r>
            <a:r>
              <a:rPr lang="en-US" sz="2000" b="1" i="1" dirty="0">
                <a:solidFill>
                  <a:srgbClr val="FF0000"/>
                </a:solidFill>
              </a:rPr>
              <a:t>ongoing debate </a:t>
            </a:r>
            <a:r>
              <a:rPr lang="en-US" sz="2000" dirty="0"/>
              <a:t>within the medical and mental health communities about whether the term “</a:t>
            </a:r>
            <a:r>
              <a:rPr lang="en-US" sz="2000" b="1" dirty="0">
                <a:solidFill>
                  <a:srgbClr val="FF0000"/>
                </a:solidFill>
              </a:rPr>
              <a:t>addiction</a:t>
            </a:r>
            <a:r>
              <a:rPr lang="en-US" sz="2000" dirty="0"/>
              <a:t>” should be applied to teens and adults who have lost the capacity to </a:t>
            </a:r>
            <a:r>
              <a:rPr lang="en-US" sz="2000" dirty="0" smtClean="0"/>
              <a:t>regulate their use of the internet and gaming </a:t>
            </a:r>
            <a:r>
              <a:rPr lang="en-US" sz="2000" dirty="0"/>
              <a:t>.</a:t>
            </a:r>
            <a:endParaRPr lang="en-US" sz="2000" dirty="0" smtClean="0"/>
          </a:p>
          <a:p>
            <a:r>
              <a:rPr lang="en-US" sz="2000" dirty="0" smtClean="0"/>
              <a:t>Medical </a:t>
            </a:r>
            <a:r>
              <a:rPr lang="en-US" sz="2000" dirty="0"/>
              <a:t>and mental health professionals are also debating whether sustained use of the internet </a:t>
            </a:r>
            <a:r>
              <a:rPr lang="en-US" sz="2000" b="1" i="1" dirty="0">
                <a:solidFill>
                  <a:srgbClr val="FF0000"/>
                </a:solidFill>
              </a:rPr>
              <a:t>results in </a:t>
            </a:r>
            <a:r>
              <a:rPr lang="en-US" sz="2000" b="1" i="1" dirty="0" smtClean="0">
                <a:solidFill>
                  <a:srgbClr val="FF0000"/>
                </a:solidFill>
              </a:rPr>
              <a:t>and/or exacerbates depression</a:t>
            </a:r>
            <a:r>
              <a:rPr lang="en-US" sz="2000" b="1" i="1" dirty="0">
                <a:solidFill>
                  <a:srgbClr val="FF0000"/>
                </a:solidFill>
              </a:rPr>
              <a:t>, anxiety, personality disorders, and  </a:t>
            </a:r>
            <a:r>
              <a:rPr lang="en-US" sz="2000" b="1" i="1" dirty="0" smtClean="0">
                <a:solidFill>
                  <a:srgbClr val="FF0000"/>
                </a:solidFill>
              </a:rPr>
              <a:t>psychotic </a:t>
            </a:r>
            <a:r>
              <a:rPr lang="en-US" sz="2000" b="1" i="1" dirty="0">
                <a:solidFill>
                  <a:srgbClr val="FF0000"/>
                </a:solidFill>
              </a:rPr>
              <a:t>states.  </a:t>
            </a:r>
          </a:p>
        </p:txBody>
      </p:sp>
      <p:sp>
        <p:nvSpPr>
          <p:cNvPr id="2" name="Title 1"/>
          <p:cNvSpPr>
            <a:spLocks noGrp="1"/>
          </p:cNvSpPr>
          <p:nvPr>
            <p:ph type="title"/>
          </p:nvPr>
        </p:nvSpPr>
        <p:spPr/>
        <p:txBody>
          <a:bodyPr/>
          <a:lstStyle/>
          <a:p>
            <a:r>
              <a:rPr lang="en-US" dirty="0" smtClean="0"/>
              <a:t>The 10 percent </a:t>
            </a:r>
            <a:endParaRPr lang="en-US" dirty="0"/>
          </a:p>
        </p:txBody>
      </p:sp>
    </p:spTree>
    <p:extLst>
      <p:ext uri="{BB962C8B-B14F-4D97-AF65-F5344CB8AC3E}">
        <p14:creationId xmlns:p14="http://schemas.microsoft.com/office/powerpoint/2010/main" val="49031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408333" cy="4517496"/>
          </a:xfrm>
        </p:spPr>
        <p:txBody>
          <a:bodyPr>
            <a:normAutofit fontScale="55000" lnSpcReduction="20000"/>
          </a:bodyPr>
          <a:lstStyle/>
          <a:p>
            <a:pPr marL="285750" indent="-285750">
              <a:spcAft>
                <a:spcPts val="1200"/>
              </a:spcAft>
              <a:buFont typeface="Arial" pitchFamily="34" charset="0"/>
              <a:buChar char="•"/>
            </a:pPr>
            <a:r>
              <a:rPr lang="en-US" sz="3400" b="1" dirty="0"/>
              <a:t>There is disagreement among specialists regarding definition of “addiction”</a:t>
            </a:r>
          </a:p>
          <a:p>
            <a:pPr marL="285750" indent="-285750">
              <a:spcAft>
                <a:spcPts val="1200"/>
              </a:spcAft>
              <a:buFont typeface="Arial" pitchFamily="34" charset="0"/>
              <a:buChar char="•"/>
            </a:pPr>
            <a:r>
              <a:rPr lang="en-US" sz="3400" b="1" dirty="0"/>
              <a:t>Measures have been based on physical addiction models</a:t>
            </a:r>
          </a:p>
          <a:p>
            <a:pPr marL="285750" indent="-285750">
              <a:spcAft>
                <a:spcPts val="1200"/>
              </a:spcAft>
              <a:buFont typeface="Arial" pitchFamily="34" charset="0"/>
              <a:buChar char="•"/>
            </a:pPr>
            <a:r>
              <a:rPr lang="en-US" sz="3400" b="1" dirty="0"/>
              <a:t>Measures have not been extensively validated  </a:t>
            </a:r>
          </a:p>
          <a:p>
            <a:pPr marL="285750" indent="-285750">
              <a:spcAft>
                <a:spcPts val="1200"/>
              </a:spcAft>
              <a:buFont typeface="Arial" pitchFamily="34" charset="0"/>
              <a:buChar char="•"/>
            </a:pPr>
            <a:r>
              <a:rPr lang="en-US" sz="3400" b="1" dirty="0"/>
              <a:t>Most studies are based on self report surveys and are only correlational</a:t>
            </a:r>
          </a:p>
          <a:p>
            <a:pPr marL="285750" indent="-285750">
              <a:spcAft>
                <a:spcPts val="1200"/>
              </a:spcAft>
              <a:buFont typeface="Arial" pitchFamily="34" charset="0"/>
              <a:buChar char="•"/>
            </a:pPr>
            <a:r>
              <a:rPr lang="en-US" sz="3400" b="1" dirty="0"/>
              <a:t>Many studies are too small or selective (e.g., based on students)</a:t>
            </a:r>
          </a:p>
          <a:p>
            <a:pPr marL="285750" indent="-285750">
              <a:spcAft>
                <a:spcPts val="1200"/>
              </a:spcAft>
              <a:buFont typeface="Arial" pitchFamily="34" charset="0"/>
              <a:buChar char="•"/>
            </a:pPr>
            <a:r>
              <a:rPr lang="en-US" sz="3400" b="1" dirty="0"/>
              <a:t>Internet and technology behavior is very complex, and not a single construct</a:t>
            </a:r>
          </a:p>
          <a:p>
            <a:pPr marL="285750" indent="-285750">
              <a:spcAft>
                <a:spcPts val="1200"/>
              </a:spcAft>
              <a:buFont typeface="Arial" pitchFamily="34" charset="0"/>
              <a:buChar char="•"/>
            </a:pPr>
            <a:r>
              <a:rPr lang="en-US" sz="3400" b="1" dirty="0" smtClean="0"/>
              <a:t>There </a:t>
            </a:r>
            <a:r>
              <a:rPr lang="en-US" sz="3400" b="1" dirty="0"/>
              <a:t>is little consistency in findings regarding approach or treatment</a:t>
            </a:r>
          </a:p>
          <a:p>
            <a:endParaRPr lang="en-US" dirty="0"/>
          </a:p>
        </p:txBody>
      </p:sp>
      <p:sp>
        <p:nvSpPr>
          <p:cNvPr id="3" name="Title 2"/>
          <p:cNvSpPr>
            <a:spLocks noGrp="1"/>
          </p:cNvSpPr>
          <p:nvPr>
            <p:ph type="title"/>
          </p:nvPr>
        </p:nvSpPr>
        <p:spPr>
          <a:xfrm>
            <a:off x="304800" y="228600"/>
            <a:ext cx="8229600" cy="1252728"/>
          </a:xfrm>
        </p:spPr>
        <p:txBody>
          <a:bodyPr>
            <a:normAutofit/>
          </a:bodyPr>
          <a:lstStyle/>
          <a:p>
            <a:r>
              <a:rPr lang="en-US" sz="3200" b="1" dirty="0"/>
              <a:t>Challenges with Internet Addiction Research</a:t>
            </a:r>
            <a:br>
              <a:rPr lang="en-US" sz="3200" b="1" dirty="0"/>
            </a:br>
            <a:endParaRPr lang="en-US" sz="3200" dirty="0"/>
          </a:p>
        </p:txBody>
      </p:sp>
    </p:spTree>
    <p:extLst>
      <p:ext uri="{BB962C8B-B14F-4D97-AF65-F5344CB8AC3E}">
        <p14:creationId xmlns:p14="http://schemas.microsoft.com/office/powerpoint/2010/main" val="804820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1" y="1905000"/>
            <a:ext cx="7442200" cy="4221163"/>
          </a:xfrm>
        </p:spPr>
        <p:txBody>
          <a:bodyPr>
            <a:noAutofit/>
          </a:bodyPr>
          <a:lstStyle/>
          <a:p>
            <a:r>
              <a:rPr lang="en-US" sz="2800" dirty="0"/>
              <a:t>Although this debate is far from being resolved </a:t>
            </a:r>
            <a:r>
              <a:rPr lang="en-US" sz="2800" dirty="0" smtClean="0"/>
              <a:t> -- and </a:t>
            </a:r>
            <a:r>
              <a:rPr lang="en-US" sz="2800" dirty="0"/>
              <a:t>therefore additional research is </a:t>
            </a:r>
            <a:r>
              <a:rPr lang="en-US" sz="2800" dirty="0" smtClean="0"/>
              <a:t>needed -- it </a:t>
            </a:r>
            <a:r>
              <a:rPr lang="en-US" sz="2800" dirty="0"/>
              <a:t>is clear to clinicians </a:t>
            </a:r>
            <a:r>
              <a:rPr lang="en-US" sz="2800" dirty="0" smtClean="0"/>
              <a:t>that specialize in problematic technology use that </a:t>
            </a:r>
            <a:r>
              <a:rPr lang="en-US" sz="2800" dirty="0"/>
              <a:t>there is a subset of teens who exhibit behaviors </a:t>
            </a:r>
            <a:r>
              <a:rPr lang="en-US" sz="2800" dirty="0" smtClean="0"/>
              <a:t>seen in </a:t>
            </a:r>
            <a:r>
              <a:rPr lang="en-US" sz="2800" b="1" i="1" dirty="0" smtClean="0">
                <a:solidFill>
                  <a:srgbClr val="FF0000"/>
                </a:solidFill>
              </a:rPr>
              <a:t>process or behavioral </a:t>
            </a:r>
            <a:r>
              <a:rPr lang="en-US" sz="2800" b="1" i="1" dirty="0">
                <a:solidFill>
                  <a:srgbClr val="FF0000"/>
                </a:solidFill>
              </a:rPr>
              <a:t>addictions such as </a:t>
            </a:r>
            <a:r>
              <a:rPr lang="en-US" sz="2800" b="1" i="1" dirty="0" smtClean="0">
                <a:solidFill>
                  <a:srgbClr val="FF0000"/>
                </a:solidFill>
              </a:rPr>
              <a:t>gambling</a:t>
            </a:r>
            <a:r>
              <a:rPr lang="en-US" sz="2800" b="1" i="1" dirty="0">
                <a:solidFill>
                  <a:srgbClr val="FF0000"/>
                </a:solidFill>
              </a:rPr>
              <a:t>, </a:t>
            </a:r>
            <a:r>
              <a:rPr lang="en-US" sz="2800" b="1" i="1" dirty="0" smtClean="0">
                <a:solidFill>
                  <a:srgbClr val="FF0000"/>
                </a:solidFill>
              </a:rPr>
              <a:t>shopping, and </a:t>
            </a:r>
            <a:r>
              <a:rPr lang="en-US" sz="2800" b="1" i="1" dirty="0">
                <a:solidFill>
                  <a:srgbClr val="FF0000"/>
                </a:solidFill>
              </a:rPr>
              <a:t>sexual activity.</a:t>
            </a:r>
          </a:p>
          <a:p>
            <a:endParaRPr lang="en-US" sz="2800" dirty="0"/>
          </a:p>
        </p:txBody>
      </p:sp>
      <p:sp>
        <p:nvSpPr>
          <p:cNvPr id="3" name="Title 2"/>
          <p:cNvSpPr>
            <a:spLocks noGrp="1"/>
          </p:cNvSpPr>
          <p:nvPr>
            <p:ph type="title"/>
          </p:nvPr>
        </p:nvSpPr>
        <p:spPr/>
        <p:txBody>
          <a:bodyPr/>
          <a:lstStyle/>
          <a:p>
            <a:r>
              <a:rPr lang="en-US" dirty="0" smtClean="0"/>
              <a:t>Teens and Net Addiction?</a:t>
            </a:r>
            <a:endParaRPr lang="en-US" dirty="0"/>
          </a:p>
        </p:txBody>
      </p:sp>
    </p:spTree>
    <p:extLst>
      <p:ext uri="{BB962C8B-B14F-4D97-AF65-F5344CB8AC3E}">
        <p14:creationId xmlns:p14="http://schemas.microsoft.com/office/powerpoint/2010/main" val="3082094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0" lvl="1"/>
            <a:r>
              <a:rPr lang="en-US" sz="3200" b="1" dirty="0">
                <a:solidFill>
                  <a:srgbClr val="FF0000"/>
                </a:solidFill>
              </a:rPr>
              <a:t>“Process Addiction” – disorder of 	behavior, not abuse of a substance</a:t>
            </a:r>
          </a:p>
          <a:p>
            <a:pPr>
              <a:defRPr/>
            </a:pPr>
            <a:r>
              <a:rPr lang="en-US" sz="2800" b="1" dirty="0">
                <a:solidFill>
                  <a:srgbClr val="FF0000"/>
                </a:solidFill>
              </a:rPr>
              <a:t>“Pathological Internet Use” (PIU)</a:t>
            </a:r>
          </a:p>
          <a:p>
            <a:pPr lvl="1">
              <a:buClr>
                <a:schemeClr val="tx2"/>
              </a:buClr>
              <a:defRPr/>
            </a:pPr>
            <a:r>
              <a:rPr lang="en-US" sz="2800" b="1" dirty="0" smtClean="0">
                <a:solidFill>
                  <a:srgbClr val="FF0000"/>
                </a:solidFill>
              </a:rPr>
              <a:t> </a:t>
            </a:r>
            <a:r>
              <a:rPr lang="en-US" sz="2800" b="1" dirty="0">
                <a:solidFill>
                  <a:srgbClr val="FF0000"/>
                </a:solidFill>
              </a:rPr>
              <a:t>Term coined by Kimberly Young, Ph.D.</a:t>
            </a:r>
          </a:p>
          <a:p>
            <a:pPr lvl="1">
              <a:buClr>
                <a:schemeClr val="tx2"/>
              </a:buClr>
              <a:buNone/>
              <a:defRPr/>
            </a:pPr>
            <a:r>
              <a:rPr lang="en-US" sz="2800" b="1" dirty="0">
                <a:solidFill>
                  <a:srgbClr val="FF0000"/>
                </a:solidFill>
              </a:rPr>
              <a:t>		</a:t>
            </a:r>
            <a:endParaRPr lang="en-US" b="1" dirty="0">
              <a:solidFill>
                <a:srgbClr val="FF0000"/>
              </a:solidFill>
            </a:endParaRPr>
          </a:p>
        </p:txBody>
      </p:sp>
      <p:sp>
        <p:nvSpPr>
          <p:cNvPr id="3" name="Title 2"/>
          <p:cNvSpPr>
            <a:spLocks noGrp="1"/>
          </p:cNvSpPr>
          <p:nvPr>
            <p:ph type="title"/>
          </p:nvPr>
        </p:nvSpPr>
        <p:spPr/>
        <p:txBody>
          <a:bodyPr/>
          <a:lstStyle/>
          <a:p>
            <a:r>
              <a:rPr lang="en-US" dirty="0" smtClean="0"/>
              <a:t>Process Addiction</a:t>
            </a:r>
            <a:endParaRPr lang="en-US" dirty="0"/>
          </a:p>
        </p:txBody>
      </p:sp>
    </p:spTree>
    <p:extLst>
      <p:ext uri="{BB962C8B-B14F-4D97-AF65-F5344CB8AC3E}">
        <p14:creationId xmlns:p14="http://schemas.microsoft.com/office/powerpoint/2010/main" val="3320222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450696"/>
          </a:xfrm>
        </p:spPr>
        <p:txBody>
          <a:bodyPr>
            <a:noAutofit/>
          </a:bodyPr>
          <a:lstStyle/>
          <a:p>
            <a:pPr marL="285750" indent="-285750">
              <a:spcAft>
                <a:spcPts val="600"/>
              </a:spcAft>
              <a:buFont typeface="Arial" pitchFamily="34" charset="0"/>
              <a:buChar char="•"/>
            </a:pPr>
            <a:r>
              <a:rPr lang="en-US" sz="2800" b="1" dirty="0"/>
              <a:t>Checking e-mail</a:t>
            </a:r>
          </a:p>
          <a:p>
            <a:pPr marL="285750" indent="-285750">
              <a:spcAft>
                <a:spcPts val="600"/>
              </a:spcAft>
              <a:buFont typeface="Arial" pitchFamily="34" charset="0"/>
              <a:buChar char="•"/>
            </a:pPr>
            <a:r>
              <a:rPr lang="en-US" sz="2800" b="1" dirty="0" smtClean="0"/>
              <a:t>Facebook</a:t>
            </a:r>
            <a:r>
              <a:rPr lang="en-US" sz="2800" b="1" dirty="0"/>
              <a:t>, Twitter, </a:t>
            </a:r>
            <a:r>
              <a:rPr lang="en-US" sz="2800" b="1" dirty="0" err="1"/>
              <a:t>etc</a:t>
            </a:r>
            <a:endParaRPr lang="en-US" sz="2800" b="1" dirty="0"/>
          </a:p>
          <a:p>
            <a:pPr marL="285750" indent="-285750">
              <a:spcAft>
                <a:spcPts val="600"/>
              </a:spcAft>
              <a:buFont typeface="Arial" pitchFamily="34" charset="0"/>
              <a:buChar char="•"/>
            </a:pPr>
            <a:r>
              <a:rPr lang="en-US" sz="2800" b="1" dirty="0"/>
              <a:t>Texting</a:t>
            </a:r>
          </a:p>
          <a:p>
            <a:pPr marL="285750" indent="-285750">
              <a:spcAft>
                <a:spcPts val="600"/>
              </a:spcAft>
              <a:buFont typeface="Arial" pitchFamily="34" charset="0"/>
              <a:buChar char="•"/>
            </a:pPr>
            <a:r>
              <a:rPr lang="en-US" sz="2800" b="1" dirty="0"/>
              <a:t>Multitasking </a:t>
            </a:r>
            <a:endParaRPr lang="en-US" sz="2800" b="1" dirty="0" smtClean="0"/>
          </a:p>
          <a:p>
            <a:pPr marL="285750" indent="-285750">
              <a:spcAft>
                <a:spcPts val="600"/>
              </a:spcAft>
              <a:buFont typeface="Arial" pitchFamily="34" charset="0"/>
              <a:buChar char="•"/>
            </a:pPr>
            <a:r>
              <a:rPr lang="en-US" sz="2800" b="1" dirty="0" err="1" smtClean="0"/>
              <a:t>Switchtasking</a:t>
            </a:r>
            <a:endParaRPr lang="en-US" sz="2800" b="1" dirty="0"/>
          </a:p>
          <a:p>
            <a:pPr marL="285750" indent="-285750">
              <a:spcAft>
                <a:spcPts val="600"/>
              </a:spcAft>
              <a:buFont typeface="Arial" pitchFamily="34" charset="0"/>
              <a:buChar char="•"/>
            </a:pPr>
            <a:r>
              <a:rPr lang="en-US" sz="2800" b="1" dirty="0"/>
              <a:t>News browsing</a:t>
            </a:r>
          </a:p>
          <a:p>
            <a:pPr marL="285750" indent="-285750">
              <a:spcAft>
                <a:spcPts val="600"/>
              </a:spcAft>
              <a:buFont typeface="Arial" pitchFamily="34" charset="0"/>
              <a:buChar char="•"/>
            </a:pPr>
            <a:r>
              <a:rPr lang="en-US" sz="2800" b="1" dirty="0"/>
              <a:t>Web surfing</a:t>
            </a:r>
          </a:p>
          <a:p>
            <a:pPr marL="285750" indent="-285750">
              <a:spcAft>
                <a:spcPts val="600"/>
              </a:spcAft>
              <a:buFont typeface="Arial" pitchFamily="34" charset="0"/>
              <a:buChar char="•"/>
            </a:pPr>
            <a:r>
              <a:rPr lang="en-US" sz="2800" b="1" dirty="0"/>
              <a:t>Online gaming</a:t>
            </a:r>
          </a:p>
          <a:p>
            <a:endParaRPr lang="en-US" sz="2800" dirty="0"/>
          </a:p>
        </p:txBody>
      </p:sp>
      <p:sp>
        <p:nvSpPr>
          <p:cNvPr id="3" name="Title 2"/>
          <p:cNvSpPr>
            <a:spLocks noGrp="1"/>
          </p:cNvSpPr>
          <p:nvPr>
            <p:ph type="title"/>
          </p:nvPr>
        </p:nvSpPr>
        <p:spPr/>
        <p:txBody>
          <a:bodyPr/>
          <a:lstStyle/>
          <a:p>
            <a:r>
              <a:rPr lang="en-US" dirty="0" smtClean="0"/>
              <a:t>Types of Potential Overuse</a:t>
            </a:r>
            <a:endParaRPr lang="en-US" dirty="0"/>
          </a:p>
        </p:txBody>
      </p:sp>
    </p:spTree>
    <p:extLst>
      <p:ext uri="{BB962C8B-B14F-4D97-AF65-F5344CB8AC3E}">
        <p14:creationId xmlns:p14="http://schemas.microsoft.com/office/powerpoint/2010/main" val="36600683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24474</TotalTime>
  <Words>2063</Words>
  <Application>Microsoft Office PowerPoint</Application>
  <PresentationFormat>On-screen Show (4:3)</PresentationFormat>
  <Paragraphs>117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Internet Addiction in Children and Teens</vt:lpstr>
      <vt:lpstr>Framework for Presentation</vt:lpstr>
      <vt:lpstr>Teen use of the “net”</vt:lpstr>
      <vt:lpstr>Kaiser Family Foundation Study: 11 hours per day</vt:lpstr>
      <vt:lpstr>The 10 percent </vt:lpstr>
      <vt:lpstr>Challenges with Internet Addiction Research </vt:lpstr>
      <vt:lpstr>Teens and Net Addiction?</vt:lpstr>
      <vt:lpstr>Process Addiction</vt:lpstr>
      <vt:lpstr>Types of Potential Overuse</vt:lpstr>
      <vt:lpstr>Types of Potential Overuse</vt:lpstr>
      <vt:lpstr>The Hook: The Dopamine Rush</vt:lpstr>
      <vt:lpstr>Dopamine and Desensitization and Tolerance</vt:lpstr>
      <vt:lpstr>Dopamine Pathways</vt:lpstr>
      <vt:lpstr>How media becomes addictive: reinforcement schedule</vt:lpstr>
      <vt:lpstr>Signs of Internet Addiction</vt:lpstr>
      <vt:lpstr>Signs of Internet Addiction</vt:lpstr>
      <vt:lpstr>The Internet’s Impact on Mental Health</vt:lpstr>
      <vt:lpstr>At risk groups: depression and compulsive net use</vt:lpstr>
      <vt:lpstr>At risk groups: the net and ADHD</vt:lpstr>
      <vt:lpstr>The net and Autism: a worst case scenario</vt:lpstr>
      <vt:lpstr>The “cure” for social anxiety</vt:lpstr>
      <vt:lpstr>Impulsive behaviors: the “disinhibition effect.”</vt:lpstr>
      <vt:lpstr>Online pornography: the arousal template</vt:lpstr>
      <vt:lpstr>Summary: </vt:lpstr>
      <vt:lpstr>Screening for at risk teens.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Internet on Adolescent Health</dc:title>
  <dc:creator>user</dc:creator>
  <cp:lastModifiedBy>user</cp:lastModifiedBy>
  <cp:revision>80</cp:revision>
  <cp:lastPrinted>2014-04-20T22:34:19Z</cp:lastPrinted>
  <dcterms:created xsi:type="dcterms:W3CDTF">2013-05-09T22:38:51Z</dcterms:created>
  <dcterms:modified xsi:type="dcterms:W3CDTF">2014-04-25T20:23:10Z</dcterms:modified>
</cp:coreProperties>
</file>