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2" r:id="rId9"/>
    <p:sldId id="263" r:id="rId10"/>
    <p:sldId id="282" r:id="rId11"/>
    <p:sldId id="266" r:id="rId12"/>
    <p:sldId id="267" r:id="rId13"/>
    <p:sldId id="283" r:id="rId14"/>
    <p:sldId id="268" r:id="rId15"/>
    <p:sldId id="281" r:id="rId16"/>
    <p:sldId id="269" r:id="rId17"/>
    <p:sldId id="270" r:id="rId18"/>
    <p:sldId id="272" r:id="rId19"/>
    <p:sldId id="273" r:id="rId20"/>
    <p:sldId id="274" r:id="rId21"/>
    <p:sldId id="275" r:id="rId22"/>
    <p:sldId id="276" r:id="rId23"/>
    <p:sldId id="278" r:id="rId24"/>
    <p:sldId id="280"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B5191E-A6F5-490B-8D9F-2EE36DFCCAE0}"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191E-A6F5-490B-8D9F-2EE36DFCCAE0}"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B5191E-A6F5-490B-8D9F-2EE36DFCCAE0}"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191E-A6F5-490B-8D9F-2EE36DFCCAE0}"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B5191E-A6F5-490B-8D9F-2EE36DFCCAE0}"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B5191E-A6F5-490B-8D9F-2EE36DFCCAE0}"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73EF0-BB47-49C4-8DAC-5DE2EF46CFB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B5191E-A6F5-490B-8D9F-2EE36DFCCAE0}" type="datetimeFigureOut">
              <a:rPr lang="en-US" smtClean="0"/>
              <a:t>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B5191E-A6F5-490B-8D9F-2EE36DFCCAE0}" type="datetimeFigureOut">
              <a:rPr lang="en-US" smtClean="0"/>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8B5191E-A6F5-490B-8D9F-2EE36DFCCAE0}" type="datetimeFigureOut">
              <a:rPr lang="en-US" smtClean="0"/>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B5191E-A6F5-490B-8D9F-2EE36DFCCAE0}"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73EF0-BB47-49C4-8DAC-5DE2EF46CFB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5191E-A6F5-490B-8D9F-2EE36DFCCAE0}"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73EF0-BB47-49C4-8DAC-5DE2EF46CFB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8B5191E-A6F5-490B-8D9F-2EE36DFCCAE0}" type="datetimeFigureOut">
              <a:rPr lang="en-US" smtClean="0"/>
              <a:t>2/5/2014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E973EF0-BB47-49C4-8DAC-5DE2EF46CFB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Impact of the Internet on Adolescent </a:t>
            </a:r>
            <a:r>
              <a:rPr lang="en-US" b="1" dirty="0" smtClean="0"/>
              <a:t>Mental Health</a:t>
            </a:r>
            <a:r>
              <a:rPr lang="en-US" dirty="0"/>
              <a:t/>
            </a:r>
            <a:br>
              <a:rPr lang="en-US" dirty="0"/>
            </a:br>
            <a:endParaRPr lang="en-US" dirty="0"/>
          </a:p>
        </p:txBody>
      </p:sp>
      <p:sp>
        <p:nvSpPr>
          <p:cNvPr id="3" name="Subtitle 2"/>
          <p:cNvSpPr>
            <a:spLocks noGrp="1"/>
          </p:cNvSpPr>
          <p:nvPr>
            <p:ph type="subTitle" idx="1"/>
          </p:nvPr>
        </p:nvSpPr>
        <p:spPr/>
        <p:txBody>
          <a:bodyPr>
            <a:normAutofit fontScale="85000" lnSpcReduction="10000"/>
          </a:bodyPr>
          <a:lstStyle/>
          <a:p>
            <a:r>
              <a:rPr lang="en-US" b="1" dirty="0" smtClean="0">
                <a:solidFill>
                  <a:srgbClr val="FF0000"/>
                </a:solidFill>
              </a:rPr>
              <a:t>Christopher Mulligan LCSW</a:t>
            </a:r>
          </a:p>
          <a:p>
            <a:r>
              <a:rPr lang="en-US" b="1" dirty="0" smtClean="0">
                <a:solidFill>
                  <a:srgbClr val="FF0000"/>
                </a:solidFill>
              </a:rPr>
              <a:t>The Cyber Addiction Recovery Center</a:t>
            </a:r>
          </a:p>
          <a:p>
            <a:r>
              <a:rPr lang="en-US" b="1" dirty="0" smtClean="0">
                <a:solidFill>
                  <a:srgbClr val="FF0000"/>
                </a:solidFill>
              </a:rPr>
              <a:t>11140 Washington Blvd.</a:t>
            </a:r>
          </a:p>
          <a:p>
            <a:r>
              <a:rPr lang="en-US" b="1" dirty="0" smtClean="0">
                <a:solidFill>
                  <a:srgbClr val="FF0000"/>
                </a:solidFill>
              </a:rPr>
              <a:t>Culver City, CA 90232</a:t>
            </a:r>
          </a:p>
          <a:p>
            <a:r>
              <a:rPr lang="en-US" b="1" dirty="0" smtClean="0">
                <a:solidFill>
                  <a:srgbClr val="FF0000"/>
                </a:solidFill>
              </a:rPr>
              <a:t>www.teenvideogameaddiction.com</a:t>
            </a:r>
            <a:endParaRPr lang="en-US" b="1" dirty="0">
              <a:solidFill>
                <a:srgbClr val="FF0000"/>
              </a:solidFill>
            </a:endParaRPr>
          </a:p>
        </p:txBody>
      </p:sp>
    </p:spTree>
    <p:extLst>
      <p:ext uri="{BB962C8B-B14F-4D97-AF65-F5344CB8AC3E}">
        <p14:creationId xmlns:p14="http://schemas.microsoft.com/office/powerpoint/2010/main" val="1988661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676400"/>
            <a:ext cx="7442200" cy="4449763"/>
          </a:xfrm>
        </p:spPr>
        <p:txBody>
          <a:bodyPr>
            <a:normAutofit fontScale="92500" lnSpcReduction="20000"/>
          </a:bodyPr>
          <a:lstStyle/>
          <a:p>
            <a:pPr lvl="0"/>
            <a:r>
              <a:rPr lang="en-US" b="1" i="1" dirty="0">
                <a:solidFill>
                  <a:srgbClr val="FF0000"/>
                </a:solidFill>
              </a:rPr>
              <a:t>Although the internet increases dopamine, teens who spend significant amounts of time online (25-30 hours per week) frequently present with symptoms of depression. </a:t>
            </a:r>
          </a:p>
          <a:p>
            <a:pPr lvl="0"/>
            <a:r>
              <a:rPr lang="en-US" dirty="0"/>
              <a:t>Multiple studies have shown that teens and adults who devote a significant majority of their social and recreational time to online activities and relationships, </a:t>
            </a:r>
            <a:r>
              <a:rPr lang="en-US" b="1" i="1" dirty="0">
                <a:solidFill>
                  <a:srgbClr val="FF0000"/>
                </a:solidFill>
              </a:rPr>
              <a:t>present with symptoms of depression. </a:t>
            </a:r>
          </a:p>
          <a:p>
            <a:pPr lvl="0"/>
            <a:r>
              <a:rPr lang="en-US" dirty="0"/>
              <a:t>It is not clear at this time whether being online 25 or more hours per week </a:t>
            </a:r>
            <a:r>
              <a:rPr lang="en-US" b="1" i="1" dirty="0">
                <a:solidFill>
                  <a:srgbClr val="FF0000"/>
                </a:solidFill>
              </a:rPr>
              <a:t>produces depression </a:t>
            </a:r>
            <a:r>
              <a:rPr lang="en-US" dirty="0"/>
              <a:t>or whether teens who </a:t>
            </a:r>
            <a:r>
              <a:rPr lang="en-US" b="1" i="1" dirty="0">
                <a:solidFill>
                  <a:srgbClr val="FF0000"/>
                </a:solidFill>
              </a:rPr>
              <a:t>have depression seek out Internet related social and recreational activities. </a:t>
            </a:r>
          </a:p>
          <a:p>
            <a:pPr lvl="0"/>
            <a:r>
              <a:rPr lang="en-US" b="1" i="1" dirty="0">
                <a:solidFill>
                  <a:srgbClr val="FF0000"/>
                </a:solidFill>
              </a:rPr>
              <a:t>In either case, the Internet does not improve the mood of teenagers and may in fact produce a mood disorder or exacerbate a pre-existing mood disorder.</a:t>
            </a:r>
          </a:p>
          <a:p>
            <a:endParaRPr lang="en-US" dirty="0"/>
          </a:p>
        </p:txBody>
      </p:sp>
      <p:sp>
        <p:nvSpPr>
          <p:cNvPr id="3" name="Title 2"/>
          <p:cNvSpPr>
            <a:spLocks noGrp="1"/>
          </p:cNvSpPr>
          <p:nvPr>
            <p:ph type="title"/>
          </p:nvPr>
        </p:nvSpPr>
        <p:spPr/>
        <p:txBody>
          <a:bodyPr>
            <a:normAutofit fontScale="90000"/>
          </a:bodyPr>
          <a:lstStyle/>
          <a:p>
            <a:r>
              <a:rPr lang="en-US" dirty="0"/>
              <a:t>Depression and compulsive net use</a:t>
            </a:r>
          </a:p>
        </p:txBody>
      </p:sp>
    </p:spTree>
    <p:extLst>
      <p:ext uri="{BB962C8B-B14F-4D97-AF65-F5344CB8AC3E}">
        <p14:creationId xmlns:p14="http://schemas.microsoft.com/office/powerpoint/2010/main" val="131453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7408333" cy="4953000"/>
          </a:xfrm>
        </p:spPr>
        <p:txBody>
          <a:bodyPr>
            <a:noAutofit/>
          </a:bodyPr>
          <a:lstStyle/>
          <a:p>
            <a:pPr lvl="0"/>
            <a:r>
              <a:rPr lang="en-US" b="1" dirty="0"/>
              <a:t>Teens that have been diagnosed with ADHD are drawn to the Internet, particularly online gaming. </a:t>
            </a:r>
            <a:endParaRPr lang="en-US" b="1" dirty="0" smtClean="0"/>
          </a:p>
          <a:p>
            <a:pPr lvl="0"/>
            <a:r>
              <a:rPr lang="en-US" b="1" dirty="0" smtClean="0"/>
              <a:t>It </a:t>
            </a:r>
            <a:r>
              <a:rPr lang="en-US" b="1" dirty="0"/>
              <a:t>has long been documented that teens with ADHD are at high risk for drug and alcohol addiction due to deficits in the functioning of the prefrontal cortex. </a:t>
            </a:r>
            <a:endParaRPr lang="en-US" b="1" dirty="0" smtClean="0"/>
          </a:p>
          <a:p>
            <a:pPr lvl="0"/>
            <a:r>
              <a:rPr lang="en-US" b="1" i="1" dirty="0" smtClean="0">
                <a:solidFill>
                  <a:srgbClr val="FF0000"/>
                </a:solidFill>
              </a:rPr>
              <a:t>Research </a:t>
            </a:r>
            <a:r>
              <a:rPr lang="en-US" b="1" i="1" dirty="0">
                <a:solidFill>
                  <a:srgbClr val="FF0000"/>
                </a:solidFill>
              </a:rPr>
              <a:t>has confirmed that teens with ADHD are drawn to the dopamine producing activities offered by the Internet, resulting in high rates of compulsive/addictive use of technology</a:t>
            </a:r>
            <a:r>
              <a:rPr lang="en-US" b="1" i="1" dirty="0" smtClean="0">
                <a:solidFill>
                  <a:srgbClr val="FF0000"/>
                </a:solidFill>
              </a:rPr>
              <a:t>.</a:t>
            </a:r>
          </a:p>
          <a:p>
            <a:pPr lvl="0"/>
            <a:r>
              <a:rPr lang="en-US" b="1" i="1" dirty="0" smtClean="0">
                <a:solidFill>
                  <a:srgbClr val="FF0000"/>
                </a:solidFill>
              </a:rPr>
              <a:t>Internet use for the ADHD teen appears increase their core deficits by providing a way to experience constant novelty and dopamine induced euphoric states.</a:t>
            </a:r>
          </a:p>
          <a:p>
            <a:pPr lvl="0"/>
            <a:endParaRPr lang="en-US" b="1" i="1" dirty="0">
              <a:solidFill>
                <a:srgbClr val="FF0000"/>
              </a:solidFill>
            </a:endParaRPr>
          </a:p>
          <a:p>
            <a:endParaRPr lang="en-US" b="1" i="1" dirty="0">
              <a:solidFill>
                <a:srgbClr val="FF0000"/>
              </a:solidFill>
            </a:endParaRPr>
          </a:p>
        </p:txBody>
      </p:sp>
      <p:sp>
        <p:nvSpPr>
          <p:cNvPr id="3" name="Title 2"/>
          <p:cNvSpPr>
            <a:spLocks noGrp="1"/>
          </p:cNvSpPr>
          <p:nvPr>
            <p:ph type="title"/>
          </p:nvPr>
        </p:nvSpPr>
        <p:spPr/>
        <p:txBody>
          <a:bodyPr/>
          <a:lstStyle/>
          <a:p>
            <a:r>
              <a:rPr lang="en-US" dirty="0" smtClean="0"/>
              <a:t>The net and ADHD</a:t>
            </a:r>
            <a:endParaRPr lang="en-US" dirty="0"/>
          </a:p>
        </p:txBody>
      </p:sp>
    </p:spTree>
    <p:extLst>
      <p:ext uri="{BB962C8B-B14F-4D97-AF65-F5344CB8AC3E}">
        <p14:creationId xmlns:p14="http://schemas.microsoft.com/office/powerpoint/2010/main" val="414699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81200"/>
            <a:ext cx="7408333" cy="3962400"/>
          </a:xfrm>
        </p:spPr>
        <p:txBody>
          <a:bodyPr>
            <a:normAutofit fontScale="92500" lnSpcReduction="10000"/>
          </a:bodyPr>
          <a:lstStyle/>
          <a:p>
            <a:pPr lvl="0"/>
            <a:r>
              <a:rPr lang="en-US" b="1" i="1" dirty="0">
                <a:solidFill>
                  <a:srgbClr val="FF0000"/>
                </a:solidFill>
              </a:rPr>
              <a:t>Teens with ASD are also vulnerable to the compulsive use </a:t>
            </a:r>
            <a:r>
              <a:rPr lang="en-US" dirty="0"/>
              <a:t>of the Internet, including online gaming, social media sites, YouTube videos, and research on areas of special interest. </a:t>
            </a:r>
            <a:endParaRPr lang="en-US" dirty="0" smtClean="0"/>
          </a:p>
          <a:p>
            <a:pPr lvl="0"/>
            <a:r>
              <a:rPr lang="en-US" dirty="0" smtClean="0"/>
              <a:t>The </a:t>
            </a:r>
            <a:r>
              <a:rPr lang="en-US" dirty="0"/>
              <a:t>problem for the teen with ASD is </a:t>
            </a:r>
            <a:r>
              <a:rPr lang="en-US" b="1" i="1" dirty="0">
                <a:solidFill>
                  <a:srgbClr val="FF0000"/>
                </a:solidFill>
              </a:rPr>
              <a:t>the pleasure </a:t>
            </a:r>
            <a:r>
              <a:rPr lang="en-US" dirty="0"/>
              <a:t>that is experienced through the Internet </a:t>
            </a:r>
            <a:r>
              <a:rPr lang="en-US" b="1" i="1" dirty="0">
                <a:solidFill>
                  <a:srgbClr val="FF0000"/>
                </a:solidFill>
              </a:rPr>
              <a:t>serves as an obstacle for remediating the core social and cognitive deficits associated with </a:t>
            </a:r>
            <a:r>
              <a:rPr lang="en-US" b="1" i="1" dirty="0" smtClean="0">
                <a:solidFill>
                  <a:srgbClr val="FF0000"/>
                </a:solidFill>
              </a:rPr>
              <a:t>ASD. </a:t>
            </a:r>
          </a:p>
          <a:p>
            <a:pPr lvl="0"/>
            <a:r>
              <a:rPr lang="en-US" b="1" i="1" dirty="0" smtClean="0"/>
              <a:t>The </a:t>
            </a:r>
            <a:r>
              <a:rPr lang="en-US" b="1" i="1" dirty="0"/>
              <a:t>Internet represents a </a:t>
            </a:r>
            <a:r>
              <a:rPr lang="en-US" b="1" i="1" dirty="0">
                <a:solidFill>
                  <a:srgbClr val="FF0000"/>
                </a:solidFill>
              </a:rPr>
              <a:t>worst case scenario </a:t>
            </a:r>
            <a:r>
              <a:rPr lang="en-US" b="1" i="1" dirty="0"/>
              <a:t>for teens on the </a:t>
            </a:r>
            <a:r>
              <a:rPr lang="en-US" b="1" i="1" dirty="0" smtClean="0"/>
              <a:t>spectrum </a:t>
            </a:r>
            <a:r>
              <a:rPr lang="en-US" b="1" i="1" dirty="0"/>
              <a:t>in that it </a:t>
            </a:r>
            <a:r>
              <a:rPr lang="en-US" b="1" i="1" dirty="0">
                <a:solidFill>
                  <a:srgbClr val="FF0000"/>
                </a:solidFill>
              </a:rPr>
              <a:t>produces high levels of pleasure spent in complete social isolation</a:t>
            </a:r>
            <a:r>
              <a:rPr lang="en-US" b="1" i="1" dirty="0"/>
              <a:t>, resulting in </a:t>
            </a:r>
            <a:r>
              <a:rPr lang="en-US" b="1" i="1" dirty="0">
                <a:solidFill>
                  <a:srgbClr val="FF0000"/>
                </a:solidFill>
              </a:rPr>
              <a:t>withdrawal</a:t>
            </a:r>
            <a:r>
              <a:rPr lang="en-US" b="1" i="1" dirty="0"/>
              <a:t> from the types of off-line activities needed to improve their overall social and emotional functioning.</a:t>
            </a:r>
          </a:p>
          <a:p>
            <a:endParaRPr lang="en-US" dirty="0"/>
          </a:p>
        </p:txBody>
      </p:sp>
      <p:sp>
        <p:nvSpPr>
          <p:cNvPr id="3" name="Title 2"/>
          <p:cNvSpPr>
            <a:spLocks noGrp="1"/>
          </p:cNvSpPr>
          <p:nvPr>
            <p:ph type="title"/>
          </p:nvPr>
        </p:nvSpPr>
        <p:spPr/>
        <p:txBody>
          <a:bodyPr>
            <a:normAutofit fontScale="90000"/>
          </a:bodyPr>
          <a:lstStyle/>
          <a:p>
            <a:r>
              <a:rPr lang="en-US" dirty="0" smtClean="0"/>
              <a:t>The net and ASD: a worst case scenario</a:t>
            </a:r>
            <a:endParaRPr lang="en-US" dirty="0"/>
          </a:p>
        </p:txBody>
      </p:sp>
    </p:spTree>
    <p:extLst>
      <p:ext uri="{BB962C8B-B14F-4D97-AF65-F5344CB8AC3E}">
        <p14:creationId xmlns:p14="http://schemas.microsoft.com/office/powerpoint/2010/main" val="2570018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676400"/>
            <a:ext cx="7518400" cy="4449763"/>
          </a:xfrm>
        </p:spPr>
        <p:txBody>
          <a:bodyPr>
            <a:normAutofit fontScale="92500" lnSpcReduction="10000"/>
          </a:bodyPr>
          <a:lstStyle/>
          <a:p>
            <a:pPr lvl="0"/>
            <a:r>
              <a:rPr lang="en-US" dirty="0"/>
              <a:t>In addition to producing pleasure/euphoric states, Internet use allows socially anxious teens to engage in social relationships with a wide variety of online “friends.” </a:t>
            </a:r>
            <a:r>
              <a:rPr lang="en-US" b="1" i="1" dirty="0">
                <a:solidFill>
                  <a:srgbClr val="FF0000"/>
                </a:solidFill>
              </a:rPr>
              <a:t>It is well documented that the Internet can help a socially anxious and isolated teen feel confident and popular</a:t>
            </a:r>
            <a:r>
              <a:rPr lang="en-US" i="1" dirty="0"/>
              <a:t>. </a:t>
            </a:r>
          </a:p>
          <a:p>
            <a:pPr lvl="0"/>
            <a:r>
              <a:rPr lang="en-US" dirty="0"/>
              <a:t>The problem for these teens is that the commitment to online relationships ultimately </a:t>
            </a:r>
            <a:r>
              <a:rPr lang="en-US" b="1" i="1" dirty="0">
                <a:solidFill>
                  <a:srgbClr val="FF0000"/>
                </a:solidFill>
              </a:rPr>
              <a:t>overtakes their motivation </a:t>
            </a:r>
            <a:r>
              <a:rPr lang="en-US" dirty="0"/>
              <a:t>to improve off-line relationships, resulting in a </a:t>
            </a:r>
            <a:r>
              <a:rPr lang="en-US" b="1" i="1" dirty="0">
                <a:solidFill>
                  <a:srgbClr val="FF0000"/>
                </a:solidFill>
              </a:rPr>
              <a:t>withdrawal from three-dimensional reality. </a:t>
            </a:r>
          </a:p>
          <a:p>
            <a:pPr lvl="0"/>
            <a:r>
              <a:rPr lang="en-US" dirty="0"/>
              <a:t>This withdrawal can have devastating consequences if teens stop pursuing age appropriate social and emotional challenges, </a:t>
            </a:r>
            <a:r>
              <a:rPr lang="en-US" b="1" i="1" dirty="0">
                <a:solidFill>
                  <a:srgbClr val="FF0000"/>
                </a:solidFill>
              </a:rPr>
              <a:t>opting instead to remain within the safety of their preferred virtual reality.</a:t>
            </a:r>
          </a:p>
          <a:p>
            <a:endParaRPr lang="en-US" dirty="0"/>
          </a:p>
        </p:txBody>
      </p:sp>
      <p:sp>
        <p:nvSpPr>
          <p:cNvPr id="3" name="Title 2"/>
          <p:cNvSpPr>
            <a:spLocks noGrp="1"/>
          </p:cNvSpPr>
          <p:nvPr>
            <p:ph type="title"/>
          </p:nvPr>
        </p:nvSpPr>
        <p:spPr/>
        <p:txBody>
          <a:bodyPr/>
          <a:lstStyle/>
          <a:p>
            <a:r>
              <a:rPr lang="en-US" dirty="0"/>
              <a:t>The “cure” for social anxiety</a:t>
            </a:r>
          </a:p>
        </p:txBody>
      </p:sp>
    </p:spTree>
    <p:extLst>
      <p:ext uri="{BB962C8B-B14F-4D97-AF65-F5344CB8AC3E}">
        <p14:creationId xmlns:p14="http://schemas.microsoft.com/office/powerpoint/2010/main" val="3676394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057400"/>
            <a:ext cx="7484533" cy="4038600"/>
          </a:xfrm>
        </p:spPr>
        <p:txBody>
          <a:bodyPr>
            <a:normAutofit lnSpcReduction="10000"/>
          </a:bodyPr>
          <a:lstStyle/>
          <a:p>
            <a:pPr lvl="0"/>
            <a:r>
              <a:rPr lang="en-US" dirty="0"/>
              <a:t>Research on cyber behavior has identified a universal phenomenon referred to as the </a:t>
            </a:r>
            <a:r>
              <a:rPr lang="en-US" b="1" dirty="0">
                <a:solidFill>
                  <a:srgbClr val="FF0000"/>
                </a:solidFill>
              </a:rPr>
              <a:t>“</a:t>
            </a:r>
            <a:r>
              <a:rPr lang="en-US" b="1" i="1" dirty="0">
                <a:solidFill>
                  <a:srgbClr val="FF0000"/>
                </a:solidFill>
              </a:rPr>
              <a:t>disinhibition effect</a:t>
            </a:r>
            <a:r>
              <a:rPr lang="en-US" b="1" dirty="0">
                <a:solidFill>
                  <a:srgbClr val="FF0000"/>
                </a:solidFill>
              </a:rPr>
              <a:t>.” </a:t>
            </a:r>
            <a:endParaRPr lang="en-US" b="1" dirty="0" smtClean="0">
              <a:solidFill>
                <a:srgbClr val="FF0000"/>
              </a:solidFill>
            </a:endParaRPr>
          </a:p>
          <a:p>
            <a:pPr lvl="0"/>
            <a:r>
              <a:rPr lang="en-US" dirty="0" smtClean="0"/>
              <a:t>In </a:t>
            </a:r>
            <a:r>
              <a:rPr lang="en-US" dirty="0"/>
              <a:t>this context disinhibition refers to </a:t>
            </a:r>
            <a:r>
              <a:rPr lang="en-US" b="1" i="1" dirty="0">
                <a:solidFill>
                  <a:srgbClr val="FF0000"/>
                </a:solidFill>
              </a:rPr>
              <a:t>impulsive-compulsive online behaviors</a:t>
            </a:r>
            <a:r>
              <a:rPr lang="en-US" b="1" dirty="0">
                <a:solidFill>
                  <a:srgbClr val="FF0000"/>
                </a:solidFill>
              </a:rPr>
              <a:t> </a:t>
            </a:r>
            <a:r>
              <a:rPr lang="en-US" dirty="0"/>
              <a:t>-- such as sending multiple inappropriate e-mails (</a:t>
            </a:r>
            <a:r>
              <a:rPr lang="en-US" dirty="0" smtClean="0"/>
              <a:t>raging/stalking), </a:t>
            </a:r>
            <a:r>
              <a:rPr lang="en-US" dirty="0"/>
              <a:t>engaging in sexual risk-taking behaviors (sexting or online porn), binge shopping, gambling, </a:t>
            </a:r>
            <a:r>
              <a:rPr lang="en-US" dirty="0" smtClean="0"/>
              <a:t>and bullying. </a:t>
            </a:r>
          </a:p>
          <a:p>
            <a:pPr lvl="0"/>
            <a:r>
              <a:rPr lang="en-US" b="1" i="1" dirty="0" smtClean="0">
                <a:solidFill>
                  <a:srgbClr val="FF0000"/>
                </a:solidFill>
              </a:rPr>
              <a:t>It </a:t>
            </a:r>
            <a:r>
              <a:rPr lang="en-US" b="1" i="1" dirty="0">
                <a:solidFill>
                  <a:srgbClr val="FF0000"/>
                </a:solidFill>
              </a:rPr>
              <a:t>is currently believed that the combination of anonymity and invisibility results in impulsive and self-destructive behaviors online - behaviors that a person would inhibit off-line.</a:t>
            </a:r>
          </a:p>
          <a:p>
            <a:endParaRPr lang="en-US" dirty="0"/>
          </a:p>
        </p:txBody>
      </p:sp>
      <p:sp>
        <p:nvSpPr>
          <p:cNvPr id="3" name="Title 2"/>
          <p:cNvSpPr>
            <a:spLocks noGrp="1"/>
          </p:cNvSpPr>
          <p:nvPr>
            <p:ph type="title"/>
          </p:nvPr>
        </p:nvSpPr>
        <p:spPr/>
        <p:txBody>
          <a:bodyPr/>
          <a:lstStyle/>
          <a:p>
            <a:r>
              <a:rPr lang="en-US" dirty="0" smtClean="0"/>
              <a:t>The </a:t>
            </a:r>
            <a:r>
              <a:rPr lang="en-US" dirty="0"/>
              <a:t>“disinhibition effect.”</a:t>
            </a:r>
          </a:p>
        </p:txBody>
      </p:sp>
    </p:spTree>
    <p:extLst>
      <p:ext uri="{BB962C8B-B14F-4D97-AF65-F5344CB8AC3E}">
        <p14:creationId xmlns:p14="http://schemas.microsoft.com/office/powerpoint/2010/main" val="2149571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981200"/>
            <a:ext cx="7518400" cy="4144963"/>
          </a:xfrm>
        </p:spPr>
        <p:txBody>
          <a:bodyPr>
            <a:normAutofit fontScale="92500" lnSpcReduction="10000"/>
          </a:bodyPr>
          <a:lstStyle/>
          <a:p>
            <a:pPr lvl="0"/>
            <a:r>
              <a:rPr lang="en-US" dirty="0"/>
              <a:t>Due to access to the internet, teens now have an </a:t>
            </a:r>
            <a:r>
              <a:rPr lang="en-US" b="1" i="1" dirty="0">
                <a:solidFill>
                  <a:srgbClr val="FF0000"/>
                </a:solidFill>
              </a:rPr>
              <a:t>unprecedented opportunity </a:t>
            </a:r>
            <a:r>
              <a:rPr lang="en-US" dirty="0"/>
              <a:t>to become engaged in </a:t>
            </a:r>
            <a:r>
              <a:rPr lang="en-US" b="1" i="1" dirty="0">
                <a:solidFill>
                  <a:srgbClr val="FF0000"/>
                </a:solidFill>
              </a:rPr>
              <a:t>compulsive shopping and gambling. </a:t>
            </a:r>
          </a:p>
          <a:p>
            <a:pPr lvl="0"/>
            <a:r>
              <a:rPr lang="en-US" dirty="0"/>
              <a:t>Making a purchase or a bet online serves to </a:t>
            </a:r>
            <a:r>
              <a:rPr lang="en-US" b="1" i="1" dirty="0">
                <a:solidFill>
                  <a:srgbClr val="FF0000"/>
                </a:solidFill>
              </a:rPr>
              <a:t>alter the reality of the consequences of impulsive-compulsive behavior. </a:t>
            </a:r>
          </a:p>
          <a:p>
            <a:pPr lvl="0"/>
            <a:r>
              <a:rPr lang="en-US" dirty="0"/>
              <a:t>Teens who engage in online shopping and/or gambling often say their behavior seems “</a:t>
            </a:r>
            <a:r>
              <a:rPr lang="en-US" b="1" i="1" dirty="0">
                <a:solidFill>
                  <a:srgbClr val="FF0000"/>
                </a:solidFill>
              </a:rPr>
              <a:t>less real</a:t>
            </a:r>
            <a:r>
              <a:rPr lang="en-US" dirty="0"/>
              <a:t>” than does behavior that occurs in three-dimensional reality. </a:t>
            </a:r>
          </a:p>
          <a:p>
            <a:pPr lvl="0"/>
            <a:r>
              <a:rPr lang="en-US" b="1" i="1" dirty="0">
                <a:solidFill>
                  <a:srgbClr val="FF0000"/>
                </a:solidFill>
              </a:rPr>
              <a:t>The fact that a 16-year-old can access eBay and find online gambling sites represents a significant risk to their long term emotional well-being -- as well creates the potential for financial risks for the family.</a:t>
            </a:r>
          </a:p>
        </p:txBody>
      </p:sp>
      <p:sp>
        <p:nvSpPr>
          <p:cNvPr id="3" name="Title 2"/>
          <p:cNvSpPr>
            <a:spLocks noGrp="1"/>
          </p:cNvSpPr>
          <p:nvPr>
            <p:ph type="title"/>
          </p:nvPr>
        </p:nvSpPr>
        <p:spPr/>
        <p:txBody>
          <a:bodyPr>
            <a:normAutofit fontScale="90000"/>
          </a:bodyPr>
          <a:lstStyle/>
          <a:p>
            <a:r>
              <a:rPr lang="en-US" dirty="0"/>
              <a:t>Compulsive shopping and gambling</a:t>
            </a:r>
          </a:p>
        </p:txBody>
      </p:sp>
    </p:spTree>
    <p:extLst>
      <p:ext uri="{BB962C8B-B14F-4D97-AF65-F5344CB8AC3E}">
        <p14:creationId xmlns:p14="http://schemas.microsoft.com/office/powerpoint/2010/main" val="1598252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408333" cy="4267200"/>
          </a:xfrm>
        </p:spPr>
        <p:txBody>
          <a:bodyPr>
            <a:normAutofit fontScale="85000" lnSpcReduction="10000"/>
          </a:bodyPr>
          <a:lstStyle/>
          <a:p>
            <a:pPr lvl="0"/>
            <a:r>
              <a:rPr lang="en-US" b="1" i="1" dirty="0">
                <a:solidFill>
                  <a:srgbClr val="FF0000"/>
                </a:solidFill>
              </a:rPr>
              <a:t>Increasing numbers of teens are developing significant problems with online pornography</a:t>
            </a:r>
            <a:r>
              <a:rPr lang="en-US" i="1" dirty="0"/>
              <a:t>. </a:t>
            </a:r>
            <a:endParaRPr lang="en-US" i="1" dirty="0" smtClean="0"/>
          </a:p>
          <a:p>
            <a:pPr lvl="0"/>
            <a:r>
              <a:rPr lang="en-US" dirty="0" smtClean="0"/>
              <a:t>The </a:t>
            </a:r>
            <a:r>
              <a:rPr lang="en-US" dirty="0"/>
              <a:t>combination of the </a:t>
            </a:r>
            <a:r>
              <a:rPr lang="en-US" b="1" i="1" dirty="0">
                <a:solidFill>
                  <a:srgbClr val="FF0000"/>
                </a:solidFill>
              </a:rPr>
              <a:t>accessibility and intensity </a:t>
            </a:r>
            <a:r>
              <a:rPr lang="en-US" dirty="0"/>
              <a:t>of online </a:t>
            </a:r>
            <a:r>
              <a:rPr lang="en-US" b="1" dirty="0">
                <a:solidFill>
                  <a:srgbClr val="FF0000"/>
                </a:solidFill>
              </a:rPr>
              <a:t>sexual stimulation </a:t>
            </a:r>
            <a:r>
              <a:rPr lang="en-US" dirty="0"/>
              <a:t>is resulting in increasing numbers of teens becoming </a:t>
            </a:r>
            <a:r>
              <a:rPr lang="en-US" b="1" dirty="0" smtClean="0">
                <a:solidFill>
                  <a:srgbClr val="FF0000"/>
                </a:solidFill>
              </a:rPr>
              <a:t>preoccupied with cybersex </a:t>
            </a:r>
            <a:r>
              <a:rPr lang="en-US" dirty="0"/>
              <a:t>-- to the </a:t>
            </a:r>
            <a:r>
              <a:rPr lang="en-US" b="1" dirty="0">
                <a:solidFill>
                  <a:srgbClr val="FF0000"/>
                </a:solidFill>
              </a:rPr>
              <a:t>exclusion of pursuing sexual and romantic relationships off-line. </a:t>
            </a:r>
            <a:endParaRPr lang="en-US" b="1" dirty="0" smtClean="0">
              <a:solidFill>
                <a:srgbClr val="FF0000"/>
              </a:solidFill>
            </a:endParaRPr>
          </a:p>
          <a:p>
            <a:pPr lvl="0"/>
            <a:r>
              <a:rPr lang="en-US" dirty="0"/>
              <a:t>T</a:t>
            </a:r>
            <a:r>
              <a:rPr lang="en-US" dirty="0" smtClean="0"/>
              <a:t>eens </a:t>
            </a:r>
            <a:r>
              <a:rPr lang="en-US" dirty="0"/>
              <a:t>are becoming involved in perverse and </a:t>
            </a:r>
            <a:r>
              <a:rPr lang="en-US" dirty="0" smtClean="0"/>
              <a:t>deviant </a:t>
            </a:r>
            <a:r>
              <a:rPr lang="en-US" dirty="0"/>
              <a:t>areas of sexual behavior including </a:t>
            </a:r>
            <a:r>
              <a:rPr lang="en-US" b="1" dirty="0">
                <a:solidFill>
                  <a:srgbClr val="FF0000"/>
                </a:solidFill>
              </a:rPr>
              <a:t>fetishes and child pornography</a:t>
            </a:r>
            <a:r>
              <a:rPr lang="en-US" dirty="0"/>
              <a:t>. </a:t>
            </a:r>
            <a:endParaRPr lang="en-US" dirty="0" smtClean="0"/>
          </a:p>
          <a:p>
            <a:pPr lvl="0"/>
            <a:r>
              <a:rPr lang="en-US" dirty="0" smtClean="0"/>
              <a:t>Ongoing </a:t>
            </a:r>
            <a:r>
              <a:rPr lang="en-US" dirty="0"/>
              <a:t>exposure to cyber pornography actually serves to </a:t>
            </a:r>
            <a:r>
              <a:rPr lang="en-US" b="1" dirty="0">
                <a:solidFill>
                  <a:srgbClr val="FF0000"/>
                </a:solidFill>
              </a:rPr>
              <a:t>rewire the adolescent brain in such a way that their sexual preferences</a:t>
            </a:r>
            <a:r>
              <a:rPr lang="en-US" dirty="0"/>
              <a:t> -- or what is referred to as their “</a:t>
            </a:r>
            <a:r>
              <a:rPr lang="en-US" b="1" dirty="0">
                <a:solidFill>
                  <a:srgbClr val="FF0000"/>
                </a:solidFill>
              </a:rPr>
              <a:t>arousal template</a:t>
            </a:r>
            <a:r>
              <a:rPr lang="en-US" dirty="0"/>
              <a:t>” -- is oriented only towards </a:t>
            </a:r>
            <a:r>
              <a:rPr lang="en-US" b="1" i="1" dirty="0">
                <a:solidFill>
                  <a:srgbClr val="FF0000"/>
                </a:solidFill>
              </a:rPr>
              <a:t>porn sex </a:t>
            </a:r>
            <a:r>
              <a:rPr lang="en-US" dirty="0"/>
              <a:t>and not towards healthy sexual behavior and emotional intimacy.</a:t>
            </a:r>
          </a:p>
          <a:p>
            <a:endParaRPr lang="en-US" dirty="0"/>
          </a:p>
        </p:txBody>
      </p:sp>
      <p:sp>
        <p:nvSpPr>
          <p:cNvPr id="3" name="Title 2"/>
          <p:cNvSpPr>
            <a:spLocks noGrp="1"/>
          </p:cNvSpPr>
          <p:nvPr>
            <p:ph type="title"/>
          </p:nvPr>
        </p:nvSpPr>
        <p:spPr/>
        <p:txBody>
          <a:bodyPr>
            <a:normAutofit fontScale="90000"/>
          </a:bodyPr>
          <a:lstStyle/>
          <a:p>
            <a:r>
              <a:rPr lang="en-US" dirty="0" smtClean="0"/>
              <a:t>Online pornography: the arousal template</a:t>
            </a:r>
            <a:endParaRPr lang="en-US" dirty="0"/>
          </a:p>
        </p:txBody>
      </p:sp>
    </p:spTree>
    <p:extLst>
      <p:ext uri="{BB962C8B-B14F-4D97-AF65-F5344CB8AC3E}">
        <p14:creationId xmlns:p14="http://schemas.microsoft.com/office/powerpoint/2010/main" val="1973524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981200"/>
            <a:ext cx="7442200" cy="4144963"/>
          </a:xfrm>
        </p:spPr>
        <p:txBody>
          <a:bodyPr>
            <a:normAutofit fontScale="77500" lnSpcReduction="20000"/>
          </a:bodyPr>
          <a:lstStyle/>
          <a:p>
            <a:pPr lvl="0"/>
            <a:r>
              <a:rPr lang="en-US" dirty="0"/>
              <a:t>Sustained time online can </a:t>
            </a:r>
            <a:r>
              <a:rPr lang="en-US" dirty="0" smtClean="0"/>
              <a:t>lead </a:t>
            </a:r>
            <a:r>
              <a:rPr lang="en-US" dirty="0"/>
              <a:t>to the development of </a:t>
            </a:r>
            <a:r>
              <a:rPr lang="en-US" b="1" i="1" dirty="0">
                <a:solidFill>
                  <a:srgbClr val="FF0000"/>
                </a:solidFill>
              </a:rPr>
              <a:t>narcissistic personality characteristics. </a:t>
            </a:r>
            <a:endParaRPr lang="en-US" b="1" i="1" dirty="0" smtClean="0">
              <a:solidFill>
                <a:srgbClr val="FF0000"/>
              </a:solidFill>
            </a:endParaRPr>
          </a:p>
          <a:p>
            <a:pPr lvl="0"/>
            <a:r>
              <a:rPr lang="en-US" dirty="0" smtClean="0"/>
              <a:t>Adults </a:t>
            </a:r>
            <a:r>
              <a:rPr lang="en-US" dirty="0"/>
              <a:t>diagnosed </a:t>
            </a:r>
            <a:r>
              <a:rPr lang="en-US" dirty="0" smtClean="0"/>
              <a:t>with </a:t>
            </a:r>
            <a:r>
              <a:rPr lang="en-US" dirty="0"/>
              <a:t>Narcissistic Personality Disorder are grandiose, have an constant need for admiration, and exhibit a lack of empathy. </a:t>
            </a:r>
            <a:endParaRPr lang="en-US" dirty="0" smtClean="0"/>
          </a:p>
          <a:p>
            <a:pPr lvl="0"/>
            <a:r>
              <a:rPr lang="en-US" dirty="0" smtClean="0"/>
              <a:t>Narcissists </a:t>
            </a:r>
            <a:r>
              <a:rPr lang="en-US" dirty="0"/>
              <a:t>also believe they are special and unique and can only be understood and should associate with other special or high status people. </a:t>
            </a:r>
            <a:endParaRPr lang="en-US" dirty="0" smtClean="0"/>
          </a:p>
          <a:p>
            <a:pPr lvl="0"/>
            <a:r>
              <a:rPr lang="en-US" dirty="0" smtClean="0"/>
              <a:t>They also tend </a:t>
            </a:r>
            <a:r>
              <a:rPr lang="en-US" dirty="0"/>
              <a:t>to exhibit arrogance, have an exaggerated sense of entitlement, and are self-worshipers who want other people to worship them. </a:t>
            </a:r>
            <a:endParaRPr lang="en-US" dirty="0" smtClean="0"/>
          </a:p>
          <a:p>
            <a:pPr lvl="0"/>
            <a:r>
              <a:rPr lang="en-US" b="1" i="1" dirty="0" smtClean="0"/>
              <a:t>For </a:t>
            </a:r>
            <a:r>
              <a:rPr lang="en-US" b="1" i="1" dirty="0"/>
              <a:t>some teens, online social interaction stimulates the development of </a:t>
            </a:r>
            <a:r>
              <a:rPr lang="en-US" b="1" i="1" dirty="0">
                <a:solidFill>
                  <a:srgbClr val="FF0000"/>
                </a:solidFill>
              </a:rPr>
              <a:t>narcissistic character features</a:t>
            </a:r>
            <a:r>
              <a:rPr lang="en-US" b="1" i="1" dirty="0"/>
              <a:t>. Social media sites can encourage a </a:t>
            </a:r>
            <a:r>
              <a:rPr lang="en-US" b="1" i="1" dirty="0">
                <a:solidFill>
                  <a:srgbClr val="FF0000"/>
                </a:solidFill>
              </a:rPr>
              <a:t>self-obsessed focus </a:t>
            </a:r>
            <a:r>
              <a:rPr lang="en-US" b="1" i="1" dirty="0"/>
              <a:t>where teens </a:t>
            </a:r>
            <a:r>
              <a:rPr lang="en-US" b="1" i="1" dirty="0" smtClean="0"/>
              <a:t>are </a:t>
            </a:r>
            <a:r>
              <a:rPr lang="en-US" b="1" i="1" dirty="0"/>
              <a:t>driven to achieve online popularity and status at the expense of empathy and compassion. </a:t>
            </a:r>
          </a:p>
          <a:p>
            <a:endParaRPr lang="en-US" dirty="0"/>
          </a:p>
        </p:txBody>
      </p:sp>
      <p:sp>
        <p:nvSpPr>
          <p:cNvPr id="3" name="Title 2"/>
          <p:cNvSpPr>
            <a:spLocks noGrp="1"/>
          </p:cNvSpPr>
          <p:nvPr>
            <p:ph type="title"/>
          </p:nvPr>
        </p:nvSpPr>
        <p:spPr/>
        <p:txBody>
          <a:bodyPr/>
          <a:lstStyle/>
          <a:p>
            <a:r>
              <a:rPr lang="en-US" dirty="0"/>
              <a:t>Narcissistic Personality </a:t>
            </a:r>
            <a:r>
              <a:rPr lang="en-US" dirty="0" smtClean="0"/>
              <a:t>Traits</a:t>
            </a:r>
            <a:endParaRPr lang="en-US" dirty="0"/>
          </a:p>
        </p:txBody>
      </p:sp>
    </p:spTree>
    <p:extLst>
      <p:ext uri="{BB962C8B-B14F-4D97-AF65-F5344CB8AC3E}">
        <p14:creationId xmlns:p14="http://schemas.microsoft.com/office/powerpoint/2010/main" val="2362540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57400"/>
            <a:ext cx="7442201" cy="4419600"/>
          </a:xfrm>
        </p:spPr>
        <p:txBody>
          <a:bodyPr>
            <a:normAutofit fontScale="92500" lnSpcReduction="20000"/>
          </a:bodyPr>
          <a:lstStyle/>
          <a:p>
            <a:pPr lvl="0"/>
            <a:r>
              <a:rPr lang="en-US" dirty="0"/>
              <a:t>The “I” generation of </a:t>
            </a:r>
            <a:r>
              <a:rPr lang="en-US" dirty="0" smtClean="0"/>
              <a:t>teens </a:t>
            </a:r>
            <a:r>
              <a:rPr lang="en-US" dirty="0"/>
              <a:t>are at risk for losing the capacity for </a:t>
            </a:r>
            <a:r>
              <a:rPr lang="en-US" b="1" i="1" dirty="0">
                <a:solidFill>
                  <a:srgbClr val="FF0000"/>
                </a:solidFill>
              </a:rPr>
              <a:t>self-reflection. </a:t>
            </a:r>
            <a:endParaRPr lang="en-US" b="1" i="1" dirty="0" smtClean="0">
              <a:solidFill>
                <a:srgbClr val="FF0000"/>
              </a:solidFill>
            </a:endParaRPr>
          </a:p>
          <a:p>
            <a:pPr lvl="0"/>
            <a:r>
              <a:rPr lang="en-US" dirty="0" smtClean="0"/>
              <a:t>The </a:t>
            </a:r>
            <a:r>
              <a:rPr lang="en-US" dirty="0"/>
              <a:t>constant connection to their peers via the Internet, whether it is through the computer or a smart phone, leads to teens </a:t>
            </a:r>
            <a:r>
              <a:rPr lang="en-US" b="1" i="1" dirty="0">
                <a:solidFill>
                  <a:srgbClr val="FF0000"/>
                </a:solidFill>
              </a:rPr>
              <a:t>losing the capacity to be alone and reflect on their own thoughts and feelings</a:t>
            </a:r>
            <a:r>
              <a:rPr lang="en-US" b="1" dirty="0">
                <a:solidFill>
                  <a:srgbClr val="FF0000"/>
                </a:solidFill>
              </a:rPr>
              <a:t>. </a:t>
            </a:r>
            <a:endParaRPr lang="en-US" b="1" dirty="0" smtClean="0">
              <a:solidFill>
                <a:srgbClr val="FF0000"/>
              </a:solidFill>
            </a:endParaRPr>
          </a:p>
          <a:p>
            <a:pPr lvl="0"/>
            <a:r>
              <a:rPr lang="en-US" dirty="0" smtClean="0"/>
              <a:t>Many </a:t>
            </a:r>
            <a:r>
              <a:rPr lang="en-US" dirty="0"/>
              <a:t>teens text thousands of times per month, firing off a message every time they have a feeling or thought, which in turn deprives them of the </a:t>
            </a:r>
            <a:r>
              <a:rPr lang="en-US" b="1" i="1" dirty="0">
                <a:solidFill>
                  <a:srgbClr val="FF0000"/>
                </a:solidFill>
              </a:rPr>
              <a:t>ability to think about their own lives in a </a:t>
            </a:r>
            <a:r>
              <a:rPr lang="en-US" b="1" i="1" dirty="0" smtClean="0">
                <a:solidFill>
                  <a:srgbClr val="FF0000"/>
                </a:solidFill>
              </a:rPr>
              <a:t>meaningful </a:t>
            </a:r>
            <a:r>
              <a:rPr lang="en-US" b="1" i="1" dirty="0">
                <a:solidFill>
                  <a:srgbClr val="FF0000"/>
                </a:solidFill>
              </a:rPr>
              <a:t>way before communicating</a:t>
            </a:r>
            <a:r>
              <a:rPr lang="en-US" b="1" dirty="0">
                <a:solidFill>
                  <a:srgbClr val="FF0000"/>
                </a:solidFill>
              </a:rPr>
              <a:t>. </a:t>
            </a:r>
            <a:endParaRPr lang="en-US" b="1" dirty="0" smtClean="0">
              <a:solidFill>
                <a:srgbClr val="FF0000"/>
              </a:solidFill>
            </a:endParaRPr>
          </a:p>
          <a:p>
            <a:pPr lvl="0"/>
            <a:r>
              <a:rPr lang="en-US" dirty="0" smtClean="0"/>
              <a:t>For </a:t>
            </a:r>
            <a:r>
              <a:rPr lang="en-US" dirty="0"/>
              <a:t>many teens the internet has served to deprive them of the </a:t>
            </a:r>
            <a:r>
              <a:rPr lang="en-US" b="1" i="1" dirty="0">
                <a:solidFill>
                  <a:srgbClr val="FF0000"/>
                </a:solidFill>
              </a:rPr>
              <a:t>time to contemplate and reflect </a:t>
            </a:r>
            <a:r>
              <a:rPr lang="en-US" dirty="0"/>
              <a:t>on their thoughts, feelings, and choices – which </a:t>
            </a:r>
            <a:r>
              <a:rPr lang="en-US" b="1" i="1" dirty="0">
                <a:solidFill>
                  <a:srgbClr val="FF0000"/>
                </a:solidFill>
              </a:rPr>
              <a:t>reduces the capacity for both </a:t>
            </a:r>
            <a:r>
              <a:rPr lang="en-US" b="1" i="1" dirty="0" smtClean="0">
                <a:solidFill>
                  <a:srgbClr val="FF0000"/>
                </a:solidFill>
              </a:rPr>
              <a:t>“mindsight” (self-awareness </a:t>
            </a:r>
            <a:r>
              <a:rPr lang="en-US" b="1" i="1" dirty="0">
                <a:solidFill>
                  <a:srgbClr val="FF0000"/>
                </a:solidFill>
              </a:rPr>
              <a:t>and </a:t>
            </a:r>
            <a:r>
              <a:rPr lang="en-US" b="1" i="1" dirty="0" smtClean="0">
                <a:solidFill>
                  <a:srgbClr val="FF0000"/>
                </a:solidFill>
              </a:rPr>
              <a:t>empathy).</a:t>
            </a:r>
            <a:endParaRPr lang="en-US" b="1" i="1" dirty="0">
              <a:solidFill>
                <a:srgbClr val="FF0000"/>
              </a:solidFill>
            </a:endParaRPr>
          </a:p>
          <a:p>
            <a:endParaRPr lang="en-US" dirty="0"/>
          </a:p>
        </p:txBody>
      </p:sp>
      <p:sp>
        <p:nvSpPr>
          <p:cNvPr id="3" name="Title 2"/>
          <p:cNvSpPr>
            <a:spLocks noGrp="1"/>
          </p:cNvSpPr>
          <p:nvPr>
            <p:ph type="title"/>
          </p:nvPr>
        </p:nvSpPr>
        <p:spPr/>
        <p:txBody>
          <a:bodyPr>
            <a:normAutofit fontScale="90000"/>
          </a:bodyPr>
          <a:lstStyle/>
          <a:p>
            <a:pPr lvl="0"/>
            <a:r>
              <a:rPr lang="en-US" dirty="0" smtClean="0"/>
              <a:t>Loss of self-awareness </a:t>
            </a:r>
            <a:r>
              <a:rPr lang="en-US" dirty="0"/>
              <a:t>and empathy.</a:t>
            </a:r>
          </a:p>
        </p:txBody>
      </p:sp>
    </p:spTree>
    <p:extLst>
      <p:ext uri="{BB962C8B-B14F-4D97-AF65-F5344CB8AC3E}">
        <p14:creationId xmlns:p14="http://schemas.microsoft.com/office/powerpoint/2010/main" val="2937371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057400"/>
            <a:ext cx="7518401" cy="4343400"/>
          </a:xfrm>
        </p:spPr>
        <p:txBody>
          <a:bodyPr>
            <a:normAutofit/>
          </a:bodyPr>
          <a:lstStyle/>
          <a:p>
            <a:pPr lvl="0"/>
            <a:r>
              <a:rPr lang="en-US" dirty="0"/>
              <a:t>Sustained online interaction also can lead to the </a:t>
            </a:r>
            <a:r>
              <a:rPr lang="en-US" b="1" dirty="0">
                <a:solidFill>
                  <a:srgbClr val="FF0000"/>
                </a:solidFill>
              </a:rPr>
              <a:t>deterioration in the “art” of conversation for teens</a:t>
            </a:r>
            <a:r>
              <a:rPr lang="en-US" dirty="0"/>
              <a:t>. </a:t>
            </a:r>
            <a:endParaRPr lang="en-US" dirty="0" smtClean="0"/>
          </a:p>
          <a:p>
            <a:pPr lvl="0"/>
            <a:r>
              <a:rPr lang="en-US" dirty="0" smtClean="0"/>
              <a:t>The </a:t>
            </a:r>
            <a:r>
              <a:rPr lang="en-US" dirty="0"/>
              <a:t>vast majority of teens do not </a:t>
            </a:r>
            <a:r>
              <a:rPr lang="en-US" dirty="0" smtClean="0"/>
              <a:t>use </a:t>
            </a:r>
            <a:r>
              <a:rPr lang="en-US" dirty="0"/>
              <a:t>smart </a:t>
            </a:r>
            <a:r>
              <a:rPr lang="en-US" dirty="0" smtClean="0"/>
              <a:t>phones </a:t>
            </a:r>
            <a:r>
              <a:rPr lang="en-US" dirty="0"/>
              <a:t>for </a:t>
            </a:r>
            <a:r>
              <a:rPr lang="en-US" dirty="0" smtClean="0"/>
              <a:t>conversation, </a:t>
            </a:r>
            <a:r>
              <a:rPr lang="en-US" dirty="0"/>
              <a:t>relying almost exclusively on  texting or the sending of photos to communicate. </a:t>
            </a:r>
            <a:endParaRPr lang="en-US" dirty="0" smtClean="0"/>
          </a:p>
          <a:p>
            <a:pPr lvl="0"/>
            <a:r>
              <a:rPr lang="en-US" dirty="0" smtClean="0"/>
              <a:t>The </a:t>
            </a:r>
            <a:r>
              <a:rPr lang="en-US" dirty="0"/>
              <a:t>ability to sustain and expand on topics of conversation, to improvise, to add important details to a </a:t>
            </a:r>
            <a:r>
              <a:rPr lang="en-US" dirty="0" smtClean="0"/>
              <a:t>narrative</a:t>
            </a:r>
            <a:r>
              <a:rPr lang="en-US" dirty="0"/>
              <a:t>, </a:t>
            </a:r>
            <a:r>
              <a:rPr lang="en-US" b="1" dirty="0">
                <a:solidFill>
                  <a:srgbClr val="FF0000"/>
                </a:solidFill>
              </a:rPr>
              <a:t>are </a:t>
            </a:r>
            <a:r>
              <a:rPr lang="en-US" b="1" dirty="0" smtClean="0">
                <a:solidFill>
                  <a:srgbClr val="FF0000"/>
                </a:solidFill>
              </a:rPr>
              <a:t> </a:t>
            </a:r>
            <a:r>
              <a:rPr lang="en-US" b="1" dirty="0">
                <a:solidFill>
                  <a:srgbClr val="FF0000"/>
                </a:solidFill>
              </a:rPr>
              <a:t>lost when a teenager devotes the significant majority of </a:t>
            </a:r>
            <a:r>
              <a:rPr lang="en-US" b="1" dirty="0" smtClean="0">
                <a:solidFill>
                  <a:srgbClr val="FF0000"/>
                </a:solidFill>
              </a:rPr>
              <a:t>his/her </a:t>
            </a:r>
            <a:r>
              <a:rPr lang="en-US" b="1" dirty="0">
                <a:solidFill>
                  <a:srgbClr val="FF0000"/>
                </a:solidFill>
              </a:rPr>
              <a:t>communication to text messages and emoticons.</a:t>
            </a:r>
          </a:p>
          <a:p>
            <a:endParaRPr lang="en-US" dirty="0"/>
          </a:p>
        </p:txBody>
      </p:sp>
      <p:sp>
        <p:nvSpPr>
          <p:cNvPr id="3" name="Title 2"/>
          <p:cNvSpPr>
            <a:spLocks noGrp="1"/>
          </p:cNvSpPr>
          <p:nvPr>
            <p:ph type="title"/>
          </p:nvPr>
        </p:nvSpPr>
        <p:spPr/>
        <p:txBody>
          <a:bodyPr>
            <a:normAutofit fontScale="90000"/>
          </a:bodyPr>
          <a:lstStyle/>
          <a:p>
            <a:r>
              <a:rPr lang="en-US" dirty="0" smtClean="0"/>
              <a:t>Good bye to the </a:t>
            </a:r>
            <a:r>
              <a:rPr lang="en-US" dirty="0"/>
              <a:t>“art” of conversation</a:t>
            </a:r>
          </a:p>
        </p:txBody>
      </p:sp>
    </p:spTree>
    <p:extLst>
      <p:ext uri="{BB962C8B-B14F-4D97-AF65-F5344CB8AC3E}">
        <p14:creationId xmlns:p14="http://schemas.microsoft.com/office/powerpoint/2010/main" val="3415743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752600"/>
            <a:ext cx="7518400" cy="4373563"/>
          </a:xfrm>
        </p:spPr>
        <p:txBody>
          <a:bodyPr>
            <a:normAutofit fontScale="92500"/>
          </a:bodyPr>
          <a:lstStyle/>
          <a:p>
            <a:r>
              <a:rPr lang="en-US" dirty="0" smtClean="0"/>
              <a:t>1) There is a subgroup of children and teens for whom the Internet and gaming should be viewed as a </a:t>
            </a:r>
            <a:r>
              <a:rPr lang="en-US" b="1" i="1" dirty="0" smtClean="0">
                <a:solidFill>
                  <a:srgbClr val="FF0000"/>
                </a:solidFill>
              </a:rPr>
              <a:t>public health problem </a:t>
            </a:r>
            <a:r>
              <a:rPr lang="en-US" dirty="0" smtClean="0"/>
              <a:t>– a public health problem that we as a society are struggling to recognize and address.</a:t>
            </a:r>
          </a:p>
          <a:p>
            <a:r>
              <a:rPr lang="en-US" dirty="0" smtClean="0"/>
              <a:t>2)The internet and gaming can be viewed in terms of a </a:t>
            </a:r>
            <a:r>
              <a:rPr lang="en-US" b="1" i="1" dirty="0" smtClean="0">
                <a:solidFill>
                  <a:srgbClr val="FF0000"/>
                </a:solidFill>
              </a:rPr>
              <a:t>massive, unfiltered, source of stimulation </a:t>
            </a:r>
            <a:r>
              <a:rPr lang="en-US" dirty="0" smtClean="0"/>
              <a:t>that affects multiple domains of development: </a:t>
            </a:r>
            <a:r>
              <a:rPr lang="en-US" b="1" i="1" dirty="0" smtClean="0">
                <a:solidFill>
                  <a:srgbClr val="FF0000"/>
                </a:solidFill>
              </a:rPr>
              <a:t>social, emotional, attachment, cognitive, communication, and sensory motor.</a:t>
            </a:r>
          </a:p>
          <a:p>
            <a:r>
              <a:rPr lang="en-US" dirty="0" smtClean="0"/>
              <a:t>3) Any discussion of online </a:t>
            </a:r>
            <a:r>
              <a:rPr lang="en-US" b="1" i="1" dirty="0" smtClean="0">
                <a:solidFill>
                  <a:srgbClr val="FF0000"/>
                </a:solidFill>
              </a:rPr>
              <a:t>safety</a:t>
            </a:r>
            <a:r>
              <a:rPr lang="en-US" dirty="0" smtClean="0"/>
              <a:t> should include a discussion of the </a:t>
            </a:r>
            <a:r>
              <a:rPr lang="en-US" b="1" i="1" dirty="0" smtClean="0">
                <a:solidFill>
                  <a:srgbClr val="FF0000"/>
                </a:solidFill>
              </a:rPr>
              <a:t>impact of the internet </a:t>
            </a:r>
            <a:r>
              <a:rPr lang="en-US" dirty="0" smtClean="0"/>
              <a:t>– and technology more generally – is having on </a:t>
            </a:r>
            <a:r>
              <a:rPr lang="en-US" b="1" i="1" dirty="0" smtClean="0">
                <a:solidFill>
                  <a:srgbClr val="FF0000"/>
                </a:solidFill>
              </a:rPr>
              <a:t>child and adolescent development and mental health.</a:t>
            </a:r>
            <a:endParaRPr lang="en-US" b="1" i="1" dirty="0">
              <a:solidFill>
                <a:srgbClr val="FF0000"/>
              </a:solidFill>
            </a:endParaRPr>
          </a:p>
        </p:txBody>
      </p:sp>
      <p:sp>
        <p:nvSpPr>
          <p:cNvPr id="3" name="Title 2"/>
          <p:cNvSpPr>
            <a:spLocks noGrp="1"/>
          </p:cNvSpPr>
          <p:nvPr>
            <p:ph type="title"/>
          </p:nvPr>
        </p:nvSpPr>
        <p:spPr/>
        <p:txBody>
          <a:bodyPr/>
          <a:lstStyle/>
          <a:p>
            <a:r>
              <a:rPr lang="en-US" dirty="0" smtClean="0"/>
              <a:t>Framework for Presentation</a:t>
            </a:r>
            <a:endParaRPr lang="en-US" dirty="0"/>
          </a:p>
        </p:txBody>
      </p:sp>
    </p:spTree>
    <p:extLst>
      <p:ext uri="{BB962C8B-B14F-4D97-AF65-F5344CB8AC3E}">
        <p14:creationId xmlns:p14="http://schemas.microsoft.com/office/powerpoint/2010/main" val="1332523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133600"/>
            <a:ext cx="7518401" cy="4343400"/>
          </a:xfrm>
        </p:spPr>
        <p:txBody>
          <a:bodyPr>
            <a:normAutofit fontScale="92500" lnSpcReduction="10000"/>
          </a:bodyPr>
          <a:lstStyle/>
          <a:p>
            <a:pPr lvl="0"/>
            <a:r>
              <a:rPr lang="en-US" dirty="0"/>
              <a:t>Finally, sustained online interaction </a:t>
            </a:r>
            <a:r>
              <a:rPr lang="en-US" b="1" dirty="0">
                <a:solidFill>
                  <a:srgbClr val="FF0000"/>
                </a:solidFill>
              </a:rPr>
              <a:t>deprives teens of the ability to understand and use nonverbal communication</a:t>
            </a:r>
            <a:r>
              <a:rPr lang="en-US" dirty="0"/>
              <a:t>. </a:t>
            </a:r>
            <a:endParaRPr lang="en-US" dirty="0" smtClean="0"/>
          </a:p>
          <a:p>
            <a:pPr lvl="0"/>
            <a:r>
              <a:rPr lang="en-US" dirty="0" smtClean="0"/>
              <a:t>Whether </a:t>
            </a:r>
            <a:r>
              <a:rPr lang="en-US" dirty="0"/>
              <a:t>it is tone of voice, body position, facial expressions, or hand gestures, the </a:t>
            </a:r>
            <a:r>
              <a:rPr lang="en-US" dirty="0" smtClean="0"/>
              <a:t>“I</a:t>
            </a:r>
            <a:r>
              <a:rPr lang="en-US" dirty="0"/>
              <a:t>” generation teen </a:t>
            </a:r>
            <a:r>
              <a:rPr lang="en-US" b="1" dirty="0">
                <a:solidFill>
                  <a:srgbClr val="FF0000"/>
                </a:solidFill>
              </a:rPr>
              <a:t>loses thousands of opportunities over the course of </a:t>
            </a:r>
            <a:r>
              <a:rPr lang="en-US" b="1" dirty="0" smtClean="0">
                <a:solidFill>
                  <a:srgbClr val="FF0000"/>
                </a:solidFill>
              </a:rPr>
              <a:t>each year </a:t>
            </a:r>
            <a:r>
              <a:rPr lang="en-US" b="1" dirty="0">
                <a:solidFill>
                  <a:srgbClr val="FF0000"/>
                </a:solidFill>
              </a:rPr>
              <a:t>to read and react to nonverbal communication</a:t>
            </a:r>
            <a:r>
              <a:rPr lang="en-US" dirty="0"/>
              <a:t>. The long-term negative consequences of this loss of practice is significant. </a:t>
            </a:r>
            <a:endParaRPr lang="en-US" dirty="0" smtClean="0"/>
          </a:p>
          <a:p>
            <a:pPr lvl="0"/>
            <a:r>
              <a:rPr lang="en-US" dirty="0" smtClean="0"/>
              <a:t>As </a:t>
            </a:r>
            <a:r>
              <a:rPr lang="en-US" dirty="0"/>
              <a:t>70% of human communication is nonverbal, the inability to read and appropriately react to nonverbal communication </a:t>
            </a:r>
            <a:r>
              <a:rPr lang="en-US" b="1" i="1" dirty="0">
                <a:solidFill>
                  <a:srgbClr val="FF0000"/>
                </a:solidFill>
              </a:rPr>
              <a:t>can be interpreted as a lack of interest, a lack of focus, or worst of all, a lack of consideration and empathy.</a:t>
            </a:r>
          </a:p>
          <a:p>
            <a:endParaRPr lang="en-US" dirty="0"/>
          </a:p>
        </p:txBody>
      </p:sp>
      <p:sp>
        <p:nvSpPr>
          <p:cNvPr id="3" name="Title 2"/>
          <p:cNvSpPr>
            <a:spLocks noGrp="1"/>
          </p:cNvSpPr>
          <p:nvPr>
            <p:ph type="title"/>
          </p:nvPr>
        </p:nvSpPr>
        <p:spPr/>
        <p:txBody>
          <a:bodyPr>
            <a:normAutofit fontScale="90000"/>
          </a:bodyPr>
          <a:lstStyle/>
          <a:p>
            <a:r>
              <a:rPr lang="en-US" dirty="0" smtClean="0"/>
              <a:t>The loss of nonverbal </a:t>
            </a:r>
            <a:r>
              <a:rPr lang="en-US" dirty="0"/>
              <a:t>communication</a:t>
            </a:r>
          </a:p>
        </p:txBody>
      </p:sp>
    </p:spTree>
    <p:extLst>
      <p:ext uri="{BB962C8B-B14F-4D97-AF65-F5344CB8AC3E}">
        <p14:creationId xmlns:p14="http://schemas.microsoft.com/office/powerpoint/2010/main" val="3548556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366000" cy="4373563"/>
          </a:xfrm>
        </p:spPr>
        <p:txBody>
          <a:bodyPr>
            <a:normAutofit fontScale="92500" lnSpcReduction="10000"/>
          </a:bodyPr>
          <a:lstStyle/>
          <a:p>
            <a:r>
              <a:rPr lang="en-US" b="1" i="1" dirty="0" smtClean="0">
                <a:solidFill>
                  <a:srgbClr val="FF0000"/>
                </a:solidFill>
              </a:rPr>
              <a:t>The </a:t>
            </a:r>
            <a:r>
              <a:rPr lang="en-US" b="1" i="1" dirty="0">
                <a:solidFill>
                  <a:srgbClr val="FF0000"/>
                </a:solidFill>
              </a:rPr>
              <a:t>majority of teens manage the Internet successfully and are fully capable of taking advantage of the many opportunities that are unique to the Internet:</a:t>
            </a:r>
            <a:r>
              <a:rPr lang="en-US" b="1" dirty="0">
                <a:solidFill>
                  <a:srgbClr val="FF0000"/>
                </a:solidFill>
              </a:rPr>
              <a:t> </a:t>
            </a:r>
            <a:r>
              <a:rPr lang="en-US" dirty="0"/>
              <a:t>creating art, editing music, </a:t>
            </a:r>
            <a:r>
              <a:rPr lang="en-US" dirty="0" smtClean="0"/>
              <a:t>editing video/photos, writing </a:t>
            </a:r>
            <a:r>
              <a:rPr lang="en-US" dirty="0"/>
              <a:t>code, engaging in local and global political action, creating blogs, creating websites, and maintaining healthy off-line relationships.</a:t>
            </a:r>
          </a:p>
          <a:p>
            <a:r>
              <a:rPr lang="en-US" dirty="0"/>
              <a:t>Unfortunately, the Internet is a toxic form of stimulation for </a:t>
            </a:r>
            <a:r>
              <a:rPr lang="en-US" dirty="0" smtClean="0"/>
              <a:t>ten percent of teens, resulting </a:t>
            </a:r>
            <a:r>
              <a:rPr lang="en-US" dirty="0"/>
              <a:t>in </a:t>
            </a:r>
            <a:r>
              <a:rPr lang="en-US" b="1" dirty="0">
                <a:solidFill>
                  <a:srgbClr val="FF0000"/>
                </a:solidFill>
              </a:rPr>
              <a:t>isolation, impulsivity, depression, </a:t>
            </a:r>
            <a:r>
              <a:rPr lang="en-US" b="1" dirty="0" smtClean="0">
                <a:solidFill>
                  <a:srgbClr val="FF0000"/>
                </a:solidFill>
              </a:rPr>
              <a:t>anxiety, self-absorption</a:t>
            </a:r>
            <a:r>
              <a:rPr lang="en-US" b="1" dirty="0">
                <a:solidFill>
                  <a:srgbClr val="FF0000"/>
                </a:solidFill>
              </a:rPr>
              <a:t>, compulsive shopping and gambling, compulsive sexual behavior, and an inability to engage in meaningful self-reflection and empathy.</a:t>
            </a:r>
          </a:p>
          <a:p>
            <a:endParaRPr lang="en-US" dirty="0"/>
          </a:p>
        </p:txBody>
      </p:sp>
      <p:sp>
        <p:nvSpPr>
          <p:cNvPr id="3" name="Title 2"/>
          <p:cNvSpPr>
            <a:spLocks noGrp="1"/>
          </p:cNvSpPr>
          <p:nvPr>
            <p:ph type="title"/>
          </p:nvPr>
        </p:nvSpPr>
        <p:spPr/>
        <p:txBody>
          <a:bodyPr>
            <a:normAutofit fontScale="90000"/>
          </a:bodyPr>
          <a:lstStyle/>
          <a:p>
            <a:r>
              <a:rPr lang="en-US" b="1" dirty="0"/>
              <a:t>Summary:</a:t>
            </a:r>
            <a:r>
              <a:rPr lang="en-US" dirty="0"/>
              <a:t/>
            </a:r>
            <a:br>
              <a:rPr lang="en-US" dirty="0"/>
            </a:br>
            <a:endParaRPr lang="en-US" dirty="0"/>
          </a:p>
        </p:txBody>
      </p:sp>
    </p:spTree>
    <p:extLst>
      <p:ext uri="{BB962C8B-B14F-4D97-AF65-F5344CB8AC3E}">
        <p14:creationId xmlns:p14="http://schemas.microsoft.com/office/powerpoint/2010/main" val="653338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371600"/>
            <a:ext cx="7332133" cy="5181600"/>
          </a:xfrm>
        </p:spPr>
        <p:txBody>
          <a:bodyPr>
            <a:noAutofit/>
          </a:bodyPr>
          <a:lstStyle/>
          <a:p>
            <a:r>
              <a:rPr lang="en-US" sz="2000" b="1" dirty="0" smtClean="0"/>
              <a:t>Pediatricians, teachers, and mental health professionals </a:t>
            </a:r>
            <a:r>
              <a:rPr lang="en-US" sz="2000" b="1" dirty="0"/>
              <a:t>are in a unique position to identify </a:t>
            </a:r>
            <a:r>
              <a:rPr lang="en-US" sz="2000" b="1" dirty="0" smtClean="0"/>
              <a:t> children and teens </a:t>
            </a:r>
            <a:r>
              <a:rPr lang="en-US" sz="2000" b="1" dirty="0"/>
              <a:t>that are experiencing the negative </a:t>
            </a:r>
            <a:r>
              <a:rPr lang="en-US" sz="2000" b="1" dirty="0" smtClean="0"/>
              <a:t>mental health consequences </a:t>
            </a:r>
            <a:r>
              <a:rPr lang="en-US" sz="2000" b="1" dirty="0"/>
              <a:t>of </a:t>
            </a:r>
            <a:r>
              <a:rPr lang="en-US" sz="2000" b="1" dirty="0" smtClean="0"/>
              <a:t>technology overuse/addiction. </a:t>
            </a:r>
          </a:p>
          <a:p>
            <a:r>
              <a:rPr lang="en-US" sz="2000" b="1" dirty="0" smtClean="0"/>
              <a:t>How </a:t>
            </a:r>
            <a:r>
              <a:rPr lang="en-US" sz="2000" b="1" dirty="0"/>
              <a:t>would </a:t>
            </a:r>
            <a:r>
              <a:rPr lang="en-US" sz="2000" b="1" dirty="0" smtClean="0"/>
              <a:t>a pediatrician, teacher or mental health professional </a:t>
            </a:r>
            <a:r>
              <a:rPr lang="en-US" sz="2000" b="1" dirty="0"/>
              <a:t>know who to focus on? </a:t>
            </a:r>
            <a:r>
              <a:rPr lang="en-US" sz="2000" b="1" i="1" dirty="0">
                <a:solidFill>
                  <a:srgbClr val="FF0000"/>
                </a:solidFill>
              </a:rPr>
              <a:t>More than likely, the </a:t>
            </a:r>
            <a:r>
              <a:rPr lang="en-US" sz="2000" b="1" i="1" dirty="0" smtClean="0">
                <a:solidFill>
                  <a:srgbClr val="FF0000"/>
                </a:solidFill>
              </a:rPr>
              <a:t>child/teen </a:t>
            </a:r>
            <a:r>
              <a:rPr lang="en-US" sz="2000" b="1" i="1" dirty="0">
                <a:solidFill>
                  <a:srgbClr val="FF0000"/>
                </a:solidFill>
              </a:rPr>
              <a:t>that is struggling online is the same </a:t>
            </a:r>
            <a:r>
              <a:rPr lang="en-US" sz="2000" b="1" i="1" dirty="0" smtClean="0">
                <a:solidFill>
                  <a:srgbClr val="FF0000"/>
                </a:solidFill>
              </a:rPr>
              <a:t>child/teen </a:t>
            </a:r>
            <a:r>
              <a:rPr lang="en-US" sz="2000" b="1" i="1" dirty="0">
                <a:solidFill>
                  <a:srgbClr val="FF0000"/>
                </a:solidFill>
              </a:rPr>
              <a:t>who is struggling </a:t>
            </a:r>
            <a:r>
              <a:rPr lang="en-US" sz="2000" b="1" i="1" dirty="0" smtClean="0">
                <a:solidFill>
                  <a:srgbClr val="FF0000"/>
                </a:solidFill>
              </a:rPr>
              <a:t>off-line – generally with a psychiatric and/or developmental challenge. </a:t>
            </a:r>
          </a:p>
          <a:p>
            <a:r>
              <a:rPr lang="en-US" sz="2000" dirty="0" smtClean="0"/>
              <a:t>The </a:t>
            </a:r>
            <a:r>
              <a:rPr lang="en-US" sz="2000" dirty="0"/>
              <a:t>Internet provides a </a:t>
            </a:r>
            <a:r>
              <a:rPr lang="en-US" sz="2000" b="1" i="1" dirty="0">
                <a:solidFill>
                  <a:srgbClr val="FF0000"/>
                </a:solidFill>
              </a:rPr>
              <a:t>powerful solution to complex off-line </a:t>
            </a:r>
            <a:r>
              <a:rPr lang="en-US" sz="2000" b="1" i="1" dirty="0" smtClean="0">
                <a:solidFill>
                  <a:srgbClr val="FF0000"/>
                </a:solidFill>
              </a:rPr>
              <a:t>problems</a:t>
            </a:r>
            <a:r>
              <a:rPr lang="en-US" sz="2000" i="1" dirty="0" smtClean="0"/>
              <a:t>, </a:t>
            </a:r>
            <a:r>
              <a:rPr lang="en-US" sz="2000" dirty="0"/>
              <a:t>a solution that unfortunately increases off-line vulnerabilities and challenges. </a:t>
            </a:r>
            <a:endParaRPr lang="en-US" sz="2000" dirty="0" smtClean="0"/>
          </a:p>
          <a:p>
            <a:r>
              <a:rPr lang="en-US" sz="2000" dirty="0" smtClean="0"/>
              <a:t>Adults that work with children and teens need </a:t>
            </a:r>
            <a:r>
              <a:rPr lang="en-US" sz="2000" dirty="0"/>
              <a:t>to learn to conceptualize mental health problems as </a:t>
            </a:r>
            <a:r>
              <a:rPr lang="en-US" sz="2000" dirty="0" smtClean="0"/>
              <a:t>being either created by or exacerbated by </a:t>
            </a:r>
            <a:r>
              <a:rPr lang="en-US" sz="2000" b="1" dirty="0" smtClean="0">
                <a:solidFill>
                  <a:srgbClr val="FF0000"/>
                </a:solidFill>
              </a:rPr>
              <a:t>technology overuse/addiction and then learn how to assess for technology overuse/addiction.</a:t>
            </a:r>
            <a:endParaRPr lang="en-US" sz="2000" dirty="0"/>
          </a:p>
        </p:txBody>
      </p:sp>
      <p:sp>
        <p:nvSpPr>
          <p:cNvPr id="3" name="Title 2"/>
          <p:cNvSpPr>
            <a:spLocks noGrp="1"/>
          </p:cNvSpPr>
          <p:nvPr>
            <p:ph type="title"/>
          </p:nvPr>
        </p:nvSpPr>
        <p:spPr/>
        <p:txBody>
          <a:bodyPr>
            <a:normAutofit/>
          </a:bodyPr>
          <a:lstStyle/>
          <a:p>
            <a:r>
              <a:rPr lang="en-US" dirty="0" smtClean="0"/>
              <a:t>Getting Help.</a:t>
            </a:r>
            <a:endParaRPr lang="en-US" dirty="0"/>
          </a:p>
        </p:txBody>
      </p:sp>
    </p:spTree>
    <p:extLst>
      <p:ext uri="{BB962C8B-B14F-4D97-AF65-F5344CB8AC3E}">
        <p14:creationId xmlns:p14="http://schemas.microsoft.com/office/powerpoint/2010/main" val="2620993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Cyber wellness is a new and valuable term that refers to the positive well-being of internet users and a healthy cyber-culture (the internet community). </a:t>
            </a:r>
          </a:p>
          <a:p>
            <a:r>
              <a:rPr lang="en-US" dirty="0"/>
              <a:t>Cyber wellness involves an understanding of the potential risks of destructive online behavior and awareness of how to protect oneself and others from such behavior. </a:t>
            </a:r>
          </a:p>
          <a:p>
            <a:r>
              <a:rPr lang="en-US" dirty="0"/>
              <a:t>Cyber wellness also involves recognition of the power of the Internet to create change in the self and in the community at large.</a:t>
            </a:r>
          </a:p>
          <a:p>
            <a:endParaRPr lang="en-US" dirty="0"/>
          </a:p>
          <a:p>
            <a:endParaRPr lang="en-US" dirty="0"/>
          </a:p>
        </p:txBody>
      </p:sp>
      <p:sp>
        <p:nvSpPr>
          <p:cNvPr id="3" name="Title 2"/>
          <p:cNvSpPr>
            <a:spLocks noGrp="1"/>
          </p:cNvSpPr>
          <p:nvPr>
            <p:ph type="title"/>
          </p:nvPr>
        </p:nvSpPr>
        <p:spPr/>
        <p:txBody>
          <a:bodyPr/>
          <a:lstStyle/>
          <a:p>
            <a:r>
              <a:rPr lang="en-US" dirty="0" smtClean="0"/>
              <a:t>The Goal: Cyber Wellness</a:t>
            </a:r>
            <a:endParaRPr lang="en-US" dirty="0"/>
          </a:p>
        </p:txBody>
      </p:sp>
    </p:spTree>
    <p:extLst>
      <p:ext uri="{BB962C8B-B14F-4D97-AF65-F5344CB8AC3E}">
        <p14:creationId xmlns:p14="http://schemas.microsoft.com/office/powerpoint/2010/main" val="3712360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i="1" dirty="0"/>
              <a:t>Cyber wellness assumes the internet and gaming are here to stay and thus we need to develop a way to use the internet and gaming to enhance the quality of life of children, teens, and adults -- while simultaneously enhancing our social communities. </a:t>
            </a:r>
          </a:p>
        </p:txBody>
      </p:sp>
      <p:sp>
        <p:nvSpPr>
          <p:cNvPr id="3" name="Title 2"/>
          <p:cNvSpPr>
            <a:spLocks noGrp="1"/>
          </p:cNvSpPr>
          <p:nvPr>
            <p:ph type="title"/>
          </p:nvPr>
        </p:nvSpPr>
        <p:spPr/>
        <p:txBody>
          <a:bodyPr/>
          <a:lstStyle/>
          <a:p>
            <a:r>
              <a:rPr lang="en-US" dirty="0" smtClean="0"/>
              <a:t>Cyber Wellness</a:t>
            </a:r>
            <a:endParaRPr lang="en-US" dirty="0"/>
          </a:p>
        </p:txBody>
      </p:sp>
    </p:spTree>
    <p:extLst>
      <p:ext uri="{BB962C8B-B14F-4D97-AF65-F5344CB8AC3E}">
        <p14:creationId xmlns:p14="http://schemas.microsoft.com/office/powerpoint/2010/main" val="292311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76400"/>
            <a:ext cx="7366000" cy="4449763"/>
          </a:xfrm>
        </p:spPr>
        <p:txBody>
          <a:bodyPr>
            <a:normAutofit fontScale="85000" lnSpcReduction="20000"/>
          </a:bodyPr>
          <a:lstStyle/>
          <a:p>
            <a:pPr marL="457200" indent="-457200"/>
            <a:r>
              <a:rPr lang="en-US" b="1" i="1" dirty="0">
                <a:solidFill>
                  <a:srgbClr val="FF0000"/>
                </a:solidFill>
                <a:latin typeface="Frutiger 55 Roman" pitchFamily="34" charset="0"/>
              </a:rPr>
              <a:t>Achieve cyber wellness </a:t>
            </a:r>
          </a:p>
          <a:p>
            <a:pPr marL="457200" indent="-457200"/>
            <a:endParaRPr lang="en-US" b="1" dirty="0">
              <a:latin typeface="Frutiger 55 Roman" pitchFamily="34" charset="0"/>
            </a:endParaRPr>
          </a:p>
          <a:p>
            <a:pPr marL="457200" indent="-457200">
              <a:spcAft>
                <a:spcPts val="1200"/>
              </a:spcAft>
              <a:buFont typeface="Arial"/>
              <a:buChar char="•"/>
            </a:pPr>
            <a:r>
              <a:rPr lang="en-US" b="1" dirty="0">
                <a:latin typeface="Frutiger 55 Roman" pitchFamily="34" charset="0"/>
              </a:rPr>
              <a:t>Responsible content consumption (the media your child takes in)</a:t>
            </a:r>
          </a:p>
          <a:p>
            <a:pPr marL="457200" indent="-457200">
              <a:spcAft>
                <a:spcPts val="1200"/>
              </a:spcAft>
              <a:buFont typeface="Arial"/>
              <a:buChar char="•"/>
            </a:pPr>
            <a:r>
              <a:rPr lang="en-US" b="1" dirty="0">
                <a:latin typeface="Frutiger 55 Roman" pitchFamily="34" charset="0"/>
              </a:rPr>
              <a:t>Responsible content production (the media your child produces)</a:t>
            </a:r>
          </a:p>
          <a:p>
            <a:pPr marL="457200" indent="-457200">
              <a:spcAft>
                <a:spcPts val="1200"/>
              </a:spcAft>
              <a:buFont typeface="Arial"/>
              <a:buChar char="•"/>
            </a:pPr>
            <a:r>
              <a:rPr lang="en-US" b="1" dirty="0">
                <a:latin typeface="Frutiger 55 Roman" pitchFamily="34" charset="0"/>
              </a:rPr>
              <a:t>Awareness of cyber opportunities and cyber risks</a:t>
            </a:r>
          </a:p>
          <a:p>
            <a:pPr marL="457200" indent="-457200">
              <a:spcAft>
                <a:spcPts val="1200"/>
              </a:spcAft>
              <a:buFont typeface="Arial"/>
              <a:buChar char="•"/>
            </a:pPr>
            <a:r>
              <a:rPr lang="en-US" b="1" dirty="0">
                <a:latin typeface="Frutiger 55 Roman" pitchFamily="34" charset="0"/>
              </a:rPr>
              <a:t>Awareness of “techno overstimulation”  -  adopt a </a:t>
            </a:r>
            <a:r>
              <a:rPr lang="en-US" b="1" i="1" dirty="0">
                <a:latin typeface="Frutiger 55 Roman" pitchFamily="34" charset="0"/>
              </a:rPr>
              <a:t>public health perspective</a:t>
            </a:r>
          </a:p>
          <a:p>
            <a:pPr marL="457200" indent="-457200">
              <a:spcAft>
                <a:spcPts val="1200"/>
              </a:spcAft>
              <a:buFont typeface="Arial"/>
              <a:buChar char="•"/>
            </a:pPr>
            <a:r>
              <a:rPr lang="en-US" b="1" dirty="0">
                <a:latin typeface="Frutiger 55 Roman" pitchFamily="34" charset="0"/>
              </a:rPr>
              <a:t>Taking advantage of online opportunities while always remaining fully engaged with 3D life.</a:t>
            </a:r>
          </a:p>
          <a:p>
            <a:pPr marL="457200" indent="-457200">
              <a:spcAft>
                <a:spcPts val="1200"/>
              </a:spcAft>
              <a:buFont typeface="Arial"/>
              <a:buChar char="•"/>
            </a:pPr>
            <a:r>
              <a:rPr lang="en-US" b="1" dirty="0">
                <a:latin typeface="Frutiger 55 Roman" pitchFamily="34" charset="0"/>
              </a:rPr>
              <a:t>Knowing when to unplug and plug in to </a:t>
            </a:r>
            <a:r>
              <a:rPr lang="en-US" b="1" dirty="0" smtClean="0">
                <a:latin typeface="Frutiger 55 Roman" pitchFamily="34" charset="0"/>
              </a:rPr>
              <a:t>NATURE</a:t>
            </a:r>
            <a:endParaRPr lang="en-US" dirty="0"/>
          </a:p>
        </p:txBody>
      </p:sp>
      <p:sp>
        <p:nvSpPr>
          <p:cNvPr id="3" name="Title 2"/>
          <p:cNvSpPr>
            <a:spLocks noGrp="1"/>
          </p:cNvSpPr>
          <p:nvPr>
            <p:ph type="title"/>
          </p:nvPr>
        </p:nvSpPr>
        <p:spPr/>
        <p:txBody>
          <a:bodyPr/>
          <a:lstStyle/>
          <a:p>
            <a:r>
              <a:rPr lang="en-US" dirty="0" smtClean="0"/>
              <a:t>Cyber Wellness</a:t>
            </a:r>
            <a:endParaRPr lang="en-US" dirty="0"/>
          </a:p>
        </p:txBody>
      </p:sp>
    </p:spTree>
    <p:extLst>
      <p:ext uri="{BB962C8B-B14F-4D97-AF65-F5344CB8AC3E}">
        <p14:creationId xmlns:p14="http://schemas.microsoft.com/office/powerpoint/2010/main" val="3751962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057400"/>
            <a:ext cx="7484533" cy="3886200"/>
          </a:xfrm>
        </p:spPr>
        <p:txBody>
          <a:bodyPr>
            <a:normAutofit lnSpcReduction="10000"/>
          </a:bodyPr>
          <a:lstStyle/>
          <a:p>
            <a:r>
              <a:rPr lang="en-US" dirty="0"/>
              <a:t>Over the past five years the Internet has come to occupy a central place in the lives of teens. </a:t>
            </a:r>
            <a:endParaRPr lang="en-US" dirty="0" smtClean="0"/>
          </a:p>
          <a:p>
            <a:r>
              <a:rPr lang="en-US" b="1" i="1" dirty="0" smtClean="0">
                <a:solidFill>
                  <a:srgbClr val="FF0000"/>
                </a:solidFill>
              </a:rPr>
              <a:t>Teens </a:t>
            </a:r>
            <a:r>
              <a:rPr lang="en-US" b="1" i="1" dirty="0">
                <a:solidFill>
                  <a:srgbClr val="FF0000"/>
                </a:solidFill>
              </a:rPr>
              <a:t>use the Internet for communication with friends and family, school-related research, artistic expression, recreation, </a:t>
            </a:r>
            <a:r>
              <a:rPr lang="en-US" b="1" i="1" dirty="0" smtClean="0">
                <a:solidFill>
                  <a:srgbClr val="FF0000"/>
                </a:solidFill>
              </a:rPr>
              <a:t>and participation </a:t>
            </a:r>
            <a:r>
              <a:rPr lang="en-US" b="1" i="1" dirty="0">
                <a:solidFill>
                  <a:srgbClr val="FF0000"/>
                </a:solidFill>
              </a:rPr>
              <a:t>in local and global political movements. </a:t>
            </a:r>
            <a:endParaRPr lang="en-US" b="1" i="1" dirty="0" smtClean="0">
              <a:solidFill>
                <a:srgbClr val="FF0000"/>
              </a:solidFill>
            </a:endParaRPr>
          </a:p>
          <a:p>
            <a:r>
              <a:rPr lang="en-US" dirty="0" smtClean="0"/>
              <a:t>Most </a:t>
            </a:r>
            <a:r>
              <a:rPr lang="en-US" dirty="0"/>
              <a:t>teens view the Internet as a way of </a:t>
            </a:r>
            <a:r>
              <a:rPr lang="en-US" b="1" dirty="0">
                <a:solidFill>
                  <a:srgbClr val="FF0000"/>
                </a:solidFill>
              </a:rPr>
              <a:t>enhancing </a:t>
            </a:r>
            <a:r>
              <a:rPr lang="en-US" dirty="0"/>
              <a:t>their off-line lives and are able to find a </a:t>
            </a:r>
            <a:r>
              <a:rPr lang="en-US" b="1" dirty="0">
                <a:solidFill>
                  <a:srgbClr val="FF0000"/>
                </a:solidFill>
              </a:rPr>
              <a:t>balance</a:t>
            </a:r>
            <a:r>
              <a:rPr lang="en-US" dirty="0">
                <a:solidFill>
                  <a:srgbClr val="FF0000"/>
                </a:solidFill>
              </a:rPr>
              <a:t> </a:t>
            </a:r>
            <a:r>
              <a:rPr lang="en-US" dirty="0"/>
              <a:t>between the time they spend in three dimensional reality and virtual reality.</a:t>
            </a:r>
          </a:p>
          <a:p>
            <a:endParaRPr lang="en-US" dirty="0"/>
          </a:p>
        </p:txBody>
      </p:sp>
      <p:sp>
        <p:nvSpPr>
          <p:cNvPr id="2" name="Title 1"/>
          <p:cNvSpPr>
            <a:spLocks noGrp="1"/>
          </p:cNvSpPr>
          <p:nvPr>
            <p:ph type="title"/>
          </p:nvPr>
        </p:nvSpPr>
        <p:spPr/>
        <p:txBody>
          <a:bodyPr/>
          <a:lstStyle/>
          <a:p>
            <a:r>
              <a:rPr lang="en-US" dirty="0" smtClean="0"/>
              <a:t>Teen use of the “net”</a:t>
            </a:r>
            <a:endParaRPr lang="en-US" dirty="0"/>
          </a:p>
        </p:txBody>
      </p:sp>
    </p:spTree>
    <p:extLst>
      <p:ext uri="{BB962C8B-B14F-4D97-AF65-F5344CB8AC3E}">
        <p14:creationId xmlns:p14="http://schemas.microsoft.com/office/powerpoint/2010/main" val="1099875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0"/>
            <a:ext cx="7484533" cy="3962400"/>
          </a:xfrm>
        </p:spPr>
        <p:txBody>
          <a:bodyPr>
            <a:noAutofit/>
          </a:bodyPr>
          <a:lstStyle/>
          <a:p>
            <a:r>
              <a:rPr lang="en-US" sz="2000" dirty="0"/>
              <a:t>Unfortunately, there is a sizable minority of teens -- current </a:t>
            </a:r>
            <a:r>
              <a:rPr lang="en-US" sz="2000" b="1" i="1" dirty="0">
                <a:solidFill>
                  <a:srgbClr val="FF0000"/>
                </a:solidFill>
              </a:rPr>
              <a:t>research suggests as many as 10% </a:t>
            </a:r>
            <a:r>
              <a:rPr lang="en-US" sz="2000" i="1" dirty="0"/>
              <a:t>-- </a:t>
            </a:r>
            <a:r>
              <a:rPr lang="en-US" sz="2000" dirty="0"/>
              <a:t>that cannot regulate their use of the Internet and lose their ability to balance their off-line and online lives.</a:t>
            </a:r>
          </a:p>
          <a:p>
            <a:r>
              <a:rPr lang="en-US" sz="2000" dirty="0"/>
              <a:t>There is an </a:t>
            </a:r>
            <a:r>
              <a:rPr lang="en-US" sz="2000" b="1" i="1" dirty="0">
                <a:solidFill>
                  <a:srgbClr val="FF0000"/>
                </a:solidFill>
              </a:rPr>
              <a:t>ongoing debate </a:t>
            </a:r>
            <a:r>
              <a:rPr lang="en-US" sz="2000" dirty="0"/>
              <a:t>within the medical and mental health communities about whether the term “</a:t>
            </a:r>
            <a:r>
              <a:rPr lang="en-US" sz="2000" b="1" dirty="0">
                <a:solidFill>
                  <a:srgbClr val="FF0000"/>
                </a:solidFill>
              </a:rPr>
              <a:t>addiction</a:t>
            </a:r>
            <a:r>
              <a:rPr lang="en-US" sz="2000" dirty="0"/>
              <a:t>” should be applied to teens and adults who have lost the capacity to </a:t>
            </a:r>
            <a:r>
              <a:rPr lang="en-US" sz="2000" dirty="0" smtClean="0"/>
              <a:t>regulate their use of the internet and gaming . </a:t>
            </a:r>
          </a:p>
          <a:p>
            <a:r>
              <a:rPr lang="en-US" sz="2000" dirty="0" smtClean="0"/>
              <a:t>Medical </a:t>
            </a:r>
            <a:r>
              <a:rPr lang="en-US" sz="2000" dirty="0"/>
              <a:t>and mental health professionals are also debating whether sustained use of the internet </a:t>
            </a:r>
            <a:r>
              <a:rPr lang="en-US" sz="2000" b="1" i="1" dirty="0">
                <a:solidFill>
                  <a:srgbClr val="FF0000"/>
                </a:solidFill>
              </a:rPr>
              <a:t>results in </a:t>
            </a:r>
            <a:r>
              <a:rPr lang="en-US" sz="2000" b="1" i="1" dirty="0" smtClean="0">
                <a:solidFill>
                  <a:srgbClr val="FF0000"/>
                </a:solidFill>
              </a:rPr>
              <a:t>and/or </a:t>
            </a:r>
            <a:r>
              <a:rPr lang="en-US" sz="2000" b="1" i="1" dirty="0" smtClean="0">
                <a:solidFill>
                  <a:srgbClr val="FF0000"/>
                </a:solidFill>
              </a:rPr>
              <a:t>exacerbates depression</a:t>
            </a:r>
            <a:r>
              <a:rPr lang="en-US" sz="2000" b="1" i="1" dirty="0">
                <a:solidFill>
                  <a:srgbClr val="FF0000"/>
                </a:solidFill>
              </a:rPr>
              <a:t>, anxiety, personality disorders, and  </a:t>
            </a:r>
            <a:r>
              <a:rPr lang="en-US" sz="2000" b="1" i="1" dirty="0" smtClean="0">
                <a:solidFill>
                  <a:srgbClr val="FF0000"/>
                </a:solidFill>
              </a:rPr>
              <a:t>psychotic </a:t>
            </a:r>
            <a:r>
              <a:rPr lang="en-US" sz="2000" b="1" i="1" dirty="0">
                <a:solidFill>
                  <a:srgbClr val="FF0000"/>
                </a:solidFill>
              </a:rPr>
              <a:t>states.  </a:t>
            </a:r>
          </a:p>
        </p:txBody>
      </p:sp>
      <p:sp>
        <p:nvSpPr>
          <p:cNvPr id="2" name="Title 1"/>
          <p:cNvSpPr>
            <a:spLocks noGrp="1"/>
          </p:cNvSpPr>
          <p:nvPr>
            <p:ph type="title"/>
          </p:nvPr>
        </p:nvSpPr>
        <p:spPr/>
        <p:txBody>
          <a:bodyPr/>
          <a:lstStyle/>
          <a:p>
            <a:r>
              <a:rPr lang="en-US" dirty="0" smtClean="0"/>
              <a:t>The 10 percent </a:t>
            </a:r>
            <a:endParaRPr lang="en-US" dirty="0"/>
          </a:p>
        </p:txBody>
      </p:sp>
    </p:spTree>
    <p:extLst>
      <p:ext uri="{BB962C8B-B14F-4D97-AF65-F5344CB8AC3E}">
        <p14:creationId xmlns:p14="http://schemas.microsoft.com/office/powerpoint/2010/main" val="49031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Although this debate is far from being resolved </a:t>
            </a:r>
            <a:r>
              <a:rPr lang="en-US" dirty="0" smtClean="0"/>
              <a:t> -- and </a:t>
            </a:r>
            <a:r>
              <a:rPr lang="en-US" dirty="0"/>
              <a:t>therefore additional research is </a:t>
            </a:r>
            <a:r>
              <a:rPr lang="en-US" dirty="0" smtClean="0"/>
              <a:t>needed -- it </a:t>
            </a:r>
            <a:r>
              <a:rPr lang="en-US" dirty="0"/>
              <a:t>is clear to clinicians </a:t>
            </a:r>
            <a:r>
              <a:rPr lang="en-US" dirty="0" smtClean="0"/>
              <a:t>that specialize in problematic technology use that </a:t>
            </a:r>
            <a:r>
              <a:rPr lang="en-US" dirty="0"/>
              <a:t>there is a subset of teens who exhibit behaviors </a:t>
            </a:r>
            <a:r>
              <a:rPr lang="en-US" dirty="0" smtClean="0"/>
              <a:t>that </a:t>
            </a:r>
            <a:r>
              <a:rPr lang="en-US" b="1" i="1" dirty="0">
                <a:solidFill>
                  <a:srgbClr val="FF0000"/>
                </a:solidFill>
              </a:rPr>
              <a:t>closely resemble behaviors found in drug addiction, alcohol addiction and </a:t>
            </a:r>
            <a:r>
              <a:rPr lang="en-US" b="1" i="1" dirty="0" smtClean="0">
                <a:solidFill>
                  <a:srgbClr val="FF0000"/>
                </a:solidFill>
              </a:rPr>
              <a:t>process/behavioral </a:t>
            </a:r>
            <a:r>
              <a:rPr lang="en-US" b="1" i="1" dirty="0">
                <a:solidFill>
                  <a:srgbClr val="FF0000"/>
                </a:solidFill>
              </a:rPr>
              <a:t>addictions such as compulsive shopping, gambling, and sexual activity.</a:t>
            </a:r>
          </a:p>
          <a:p>
            <a:endParaRPr lang="en-US" dirty="0"/>
          </a:p>
        </p:txBody>
      </p:sp>
      <p:sp>
        <p:nvSpPr>
          <p:cNvPr id="3" name="Title 2"/>
          <p:cNvSpPr>
            <a:spLocks noGrp="1"/>
          </p:cNvSpPr>
          <p:nvPr>
            <p:ph type="title"/>
          </p:nvPr>
        </p:nvSpPr>
        <p:spPr/>
        <p:txBody>
          <a:bodyPr/>
          <a:lstStyle/>
          <a:p>
            <a:r>
              <a:rPr lang="en-US" dirty="0" smtClean="0"/>
              <a:t>Teens and Net Addiction?</a:t>
            </a:r>
            <a:endParaRPr lang="en-US" dirty="0"/>
          </a:p>
        </p:txBody>
      </p:sp>
    </p:spTree>
    <p:extLst>
      <p:ext uri="{BB962C8B-B14F-4D97-AF65-F5344CB8AC3E}">
        <p14:creationId xmlns:p14="http://schemas.microsoft.com/office/powerpoint/2010/main" val="3082094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81200"/>
            <a:ext cx="7442200" cy="4449763"/>
          </a:xfrm>
        </p:spPr>
        <p:txBody>
          <a:bodyPr>
            <a:normAutofit fontScale="85000" lnSpcReduction="10000"/>
          </a:bodyPr>
          <a:lstStyle/>
          <a:p>
            <a:pPr lvl="0"/>
            <a:r>
              <a:rPr lang="en-US" b="1" dirty="0">
                <a:solidFill>
                  <a:srgbClr val="FF0000"/>
                </a:solidFill>
              </a:rPr>
              <a:t>Cravings/preoccupation: </a:t>
            </a:r>
            <a:r>
              <a:rPr lang="en-US" dirty="0"/>
              <a:t>teens develop an almost constant craving/psychological preoccupation with being online via the computer and/or smart phone.</a:t>
            </a:r>
          </a:p>
          <a:p>
            <a:pPr lvl="0"/>
            <a:r>
              <a:rPr lang="en-US" b="1" dirty="0">
                <a:solidFill>
                  <a:srgbClr val="FF0000"/>
                </a:solidFill>
              </a:rPr>
              <a:t>Tolerance</a:t>
            </a:r>
            <a:r>
              <a:rPr lang="en-US" b="1" dirty="0"/>
              <a:t>:</a:t>
            </a:r>
            <a:r>
              <a:rPr lang="en-US" dirty="0"/>
              <a:t> teens develop the need to spend increasing amounts of time online in order to feel excitement and satisfaction (e.g., one hour per day becomes three hours and three hours becomes five hours).</a:t>
            </a:r>
          </a:p>
          <a:p>
            <a:pPr lvl="0"/>
            <a:r>
              <a:rPr lang="en-US" b="1" dirty="0">
                <a:solidFill>
                  <a:srgbClr val="FF0000"/>
                </a:solidFill>
              </a:rPr>
              <a:t>Withdrawal symptoms</a:t>
            </a:r>
            <a:r>
              <a:rPr lang="en-US" dirty="0"/>
              <a:t>: teens experience </a:t>
            </a:r>
            <a:r>
              <a:rPr lang="en-US" dirty="0" smtClean="0"/>
              <a:t>anxiety</a:t>
            </a:r>
            <a:r>
              <a:rPr lang="en-US" dirty="0"/>
              <a:t>, </a:t>
            </a:r>
            <a:r>
              <a:rPr lang="en-US" b="1" dirty="0" smtClean="0">
                <a:solidFill>
                  <a:srgbClr val="FF0000"/>
                </a:solidFill>
              </a:rPr>
              <a:t>anger/rage,</a:t>
            </a:r>
            <a:r>
              <a:rPr lang="en-US" dirty="0" smtClean="0"/>
              <a:t> irritability</a:t>
            </a:r>
            <a:r>
              <a:rPr lang="en-US" dirty="0"/>
              <a:t>, and/or depression when they are off line.</a:t>
            </a:r>
          </a:p>
          <a:p>
            <a:pPr lvl="0"/>
            <a:r>
              <a:rPr lang="en-US" b="1" dirty="0">
                <a:solidFill>
                  <a:srgbClr val="FF0000"/>
                </a:solidFill>
              </a:rPr>
              <a:t>Persistence </a:t>
            </a:r>
            <a:r>
              <a:rPr lang="en-US" b="1" dirty="0" smtClean="0">
                <a:solidFill>
                  <a:srgbClr val="FF0000"/>
                </a:solidFill>
              </a:rPr>
              <a:t>of behavior despite </a:t>
            </a:r>
            <a:r>
              <a:rPr lang="en-US" b="1" dirty="0">
                <a:solidFill>
                  <a:srgbClr val="FF0000"/>
                </a:solidFill>
              </a:rPr>
              <a:t>negative consequences</a:t>
            </a:r>
            <a:r>
              <a:rPr lang="en-US" b="1" dirty="0"/>
              <a:t>:</a:t>
            </a:r>
            <a:r>
              <a:rPr lang="en-US" dirty="0"/>
              <a:t> teens continue to engage in ever-increasing amounts of time online despite obvious negative consequences, </a:t>
            </a:r>
            <a:r>
              <a:rPr lang="en-US" dirty="0" smtClean="0"/>
              <a:t>e.g., </a:t>
            </a:r>
            <a:r>
              <a:rPr lang="en-US" b="1" i="1" dirty="0" smtClean="0">
                <a:solidFill>
                  <a:srgbClr val="FF0000"/>
                </a:solidFill>
              </a:rPr>
              <a:t>conflict </a:t>
            </a:r>
            <a:r>
              <a:rPr lang="en-US" b="1" i="1" dirty="0">
                <a:solidFill>
                  <a:srgbClr val="FF0000"/>
                </a:solidFill>
              </a:rPr>
              <a:t>with parents, loss of off-line friendships, neglect of school work, failing grades, neglect of chores, reduction in physical activity, fatigue, and overall poor health.</a:t>
            </a:r>
          </a:p>
          <a:p>
            <a:endParaRPr lang="en-US" b="1" i="1" dirty="0">
              <a:solidFill>
                <a:srgbClr val="FF0000"/>
              </a:solidFill>
            </a:endParaRPr>
          </a:p>
        </p:txBody>
      </p:sp>
      <p:sp>
        <p:nvSpPr>
          <p:cNvPr id="3" name="Title 2"/>
          <p:cNvSpPr>
            <a:spLocks noGrp="1"/>
          </p:cNvSpPr>
          <p:nvPr>
            <p:ph type="title"/>
          </p:nvPr>
        </p:nvSpPr>
        <p:spPr/>
        <p:txBody>
          <a:bodyPr/>
          <a:lstStyle/>
          <a:p>
            <a:r>
              <a:rPr lang="en-US" dirty="0" smtClean="0"/>
              <a:t>Signs of Technology Addiction</a:t>
            </a:r>
            <a:endParaRPr lang="en-US" dirty="0"/>
          </a:p>
        </p:txBody>
      </p:sp>
    </p:spTree>
    <p:extLst>
      <p:ext uri="{BB962C8B-B14F-4D97-AF65-F5344CB8AC3E}">
        <p14:creationId xmlns:p14="http://schemas.microsoft.com/office/powerpoint/2010/main" val="824651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2057400"/>
            <a:ext cx="7442200" cy="4068763"/>
          </a:xfrm>
        </p:spPr>
        <p:txBody>
          <a:bodyPr>
            <a:normAutofit fontScale="92500"/>
          </a:bodyPr>
          <a:lstStyle/>
          <a:p>
            <a:r>
              <a:rPr lang="en-US" sz="2800" dirty="0"/>
              <a:t>In addition to </a:t>
            </a:r>
            <a:r>
              <a:rPr lang="en-US" sz="2800" dirty="0" smtClean="0"/>
              <a:t>addiction, researchers and clinicians world wide are </a:t>
            </a:r>
            <a:r>
              <a:rPr lang="en-US" sz="2800" dirty="0"/>
              <a:t>seeing a </a:t>
            </a:r>
            <a:r>
              <a:rPr lang="en-US" sz="2800" b="1" i="1" dirty="0">
                <a:solidFill>
                  <a:srgbClr val="FF0000"/>
                </a:solidFill>
              </a:rPr>
              <a:t>cluster of serious mental health problems that appear to be caused by or exacerbated by </a:t>
            </a:r>
            <a:r>
              <a:rPr lang="en-US" sz="2800" b="1" i="1" dirty="0" smtClean="0">
                <a:solidFill>
                  <a:srgbClr val="FF0000"/>
                </a:solidFill>
              </a:rPr>
              <a:t>the overuse of the internet</a:t>
            </a:r>
            <a:r>
              <a:rPr lang="en-US" sz="2800" b="1" dirty="0">
                <a:solidFill>
                  <a:srgbClr val="FF0000"/>
                </a:solidFill>
              </a:rPr>
              <a:t>. </a:t>
            </a:r>
          </a:p>
          <a:p>
            <a:r>
              <a:rPr lang="en-US" sz="2800" dirty="0"/>
              <a:t>What is known about the impact of the Internet on adolescent mental health? </a:t>
            </a:r>
            <a:endParaRPr lang="en-US" sz="2800" dirty="0" smtClean="0"/>
          </a:p>
          <a:p>
            <a:r>
              <a:rPr lang="en-US" sz="2800" b="1" i="1" dirty="0" smtClean="0">
                <a:solidFill>
                  <a:srgbClr val="FF0000"/>
                </a:solidFill>
              </a:rPr>
              <a:t>The </a:t>
            </a:r>
            <a:r>
              <a:rPr lang="en-US" sz="2800" b="1" i="1" dirty="0">
                <a:solidFill>
                  <a:srgbClr val="FF0000"/>
                </a:solidFill>
              </a:rPr>
              <a:t>following represents a summary of current thinking on </a:t>
            </a:r>
            <a:r>
              <a:rPr lang="en-US" sz="2800" b="1" i="1" dirty="0" smtClean="0">
                <a:solidFill>
                  <a:srgbClr val="FF0000"/>
                </a:solidFill>
              </a:rPr>
              <a:t>the impact of the internet on adolescent mental health. </a:t>
            </a:r>
            <a:endParaRPr lang="en-US" sz="2800" b="1" i="1" dirty="0">
              <a:solidFill>
                <a:srgbClr val="FF0000"/>
              </a:solidFill>
            </a:endParaRPr>
          </a:p>
          <a:p>
            <a:endParaRPr lang="en-US" dirty="0"/>
          </a:p>
        </p:txBody>
      </p:sp>
      <p:sp>
        <p:nvSpPr>
          <p:cNvPr id="3" name="Title 2"/>
          <p:cNvSpPr>
            <a:spLocks noGrp="1"/>
          </p:cNvSpPr>
          <p:nvPr>
            <p:ph type="title"/>
          </p:nvPr>
        </p:nvSpPr>
        <p:spPr/>
        <p:txBody>
          <a:bodyPr>
            <a:normAutofit fontScale="90000"/>
          </a:bodyPr>
          <a:lstStyle/>
          <a:p>
            <a:r>
              <a:rPr lang="en-US" dirty="0" smtClean="0"/>
              <a:t>The Internet’s Impact on Mental Health</a:t>
            </a:r>
            <a:endParaRPr lang="en-US" dirty="0"/>
          </a:p>
        </p:txBody>
      </p:sp>
    </p:spTree>
    <p:extLst>
      <p:ext uri="{BB962C8B-B14F-4D97-AF65-F5344CB8AC3E}">
        <p14:creationId xmlns:p14="http://schemas.microsoft.com/office/powerpoint/2010/main" val="2871465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399" y="1828800"/>
            <a:ext cx="7366001" cy="4724400"/>
          </a:xfrm>
        </p:spPr>
        <p:txBody>
          <a:bodyPr>
            <a:normAutofit lnSpcReduction="10000"/>
          </a:bodyPr>
          <a:lstStyle/>
          <a:p>
            <a:pPr lvl="0"/>
            <a:r>
              <a:rPr lang="en-US" dirty="0" smtClean="0"/>
              <a:t>The </a:t>
            </a:r>
            <a:r>
              <a:rPr lang="en-US" dirty="0"/>
              <a:t>average </a:t>
            </a:r>
            <a:r>
              <a:rPr lang="en-US" dirty="0" smtClean="0"/>
              <a:t>amount  of time teens are </a:t>
            </a:r>
            <a:r>
              <a:rPr lang="en-US" dirty="0"/>
              <a:t>now “connected” to tech </a:t>
            </a:r>
            <a:r>
              <a:rPr lang="en-US" dirty="0" smtClean="0"/>
              <a:t>is </a:t>
            </a:r>
            <a:r>
              <a:rPr lang="en-US" b="1" dirty="0" smtClean="0">
                <a:solidFill>
                  <a:srgbClr val="FF0000"/>
                </a:solidFill>
              </a:rPr>
              <a:t>11.5 </a:t>
            </a:r>
            <a:r>
              <a:rPr lang="en-US" b="1" dirty="0">
                <a:solidFill>
                  <a:srgbClr val="FF0000"/>
                </a:solidFill>
              </a:rPr>
              <a:t>hours per </a:t>
            </a:r>
            <a:r>
              <a:rPr lang="en-US" b="1" dirty="0" smtClean="0">
                <a:solidFill>
                  <a:srgbClr val="FF0000"/>
                </a:solidFill>
              </a:rPr>
              <a:t>day</a:t>
            </a:r>
            <a:r>
              <a:rPr lang="en-US" dirty="0" smtClean="0"/>
              <a:t>. </a:t>
            </a:r>
            <a:r>
              <a:rPr lang="en-US" b="1" i="1" dirty="0" smtClean="0">
                <a:solidFill>
                  <a:srgbClr val="FF0000"/>
                </a:solidFill>
              </a:rPr>
              <a:t>What?</a:t>
            </a:r>
            <a:endParaRPr lang="en-US" b="1" i="1" dirty="0" smtClean="0">
              <a:solidFill>
                <a:srgbClr val="FF0000"/>
              </a:solidFill>
            </a:endParaRPr>
          </a:p>
          <a:p>
            <a:pPr lvl="0"/>
            <a:r>
              <a:rPr lang="en-US" b="1" i="1" dirty="0" smtClean="0">
                <a:solidFill>
                  <a:srgbClr val="FF0000"/>
                </a:solidFill>
              </a:rPr>
              <a:t>Although </a:t>
            </a:r>
            <a:r>
              <a:rPr lang="en-US" b="1" i="1" dirty="0">
                <a:solidFill>
                  <a:srgbClr val="FF0000"/>
                </a:solidFill>
              </a:rPr>
              <a:t>there is </a:t>
            </a:r>
            <a:r>
              <a:rPr lang="en-US" b="1" i="1" dirty="0" smtClean="0">
                <a:solidFill>
                  <a:srgbClr val="FF0000"/>
                </a:solidFill>
              </a:rPr>
              <a:t>no specific </a:t>
            </a:r>
            <a:r>
              <a:rPr lang="en-US" b="1" i="1" dirty="0">
                <a:solidFill>
                  <a:srgbClr val="FF0000"/>
                </a:solidFill>
              </a:rPr>
              <a:t>amount of time on the internet that has been confirmed to result in mental health problems in </a:t>
            </a:r>
            <a:r>
              <a:rPr lang="en-US" b="1" i="1" dirty="0" smtClean="0">
                <a:solidFill>
                  <a:srgbClr val="FF0000"/>
                </a:solidFill>
              </a:rPr>
              <a:t>teens</a:t>
            </a:r>
            <a:r>
              <a:rPr lang="en-US" i="1" dirty="0" smtClean="0"/>
              <a:t> </a:t>
            </a:r>
            <a:r>
              <a:rPr lang="en-US" dirty="0" smtClean="0"/>
              <a:t>, it </a:t>
            </a:r>
            <a:r>
              <a:rPr lang="en-US" dirty="0"/>
              <a:t>is </a:t>
            </a:r>
            <a:r>
              <a:rPr lang="en-US" dirty="0" smtClean="0"/>
              <a:t>clear that </a:t>
            </a:r>
            <a:r>
              <a:rPr lang="en-US" dirty="0"/>
              <a:t>teens </a:t>
            </a:r>
            <a:r>
              <a:rPr lang="en-US" dirty="0" smtClean="0"/>
              <a:t>who </a:t>
            </a:r>
            <a:r>
              <a:rPr lang="en-US" b="1" dirty="0">
                <a:solidFill>
                  <a:srgbClr val="FF0000"/>
                </a:solidFill>
              </a:rPr>
              <a:t>lose the ability to balance </a:t>
            </a:r>
            <a:r>
              <a:rPr lang="en-US" dirty="0"/>
              <a:t>their interest in online activities and off-line activities, </a:t>
            </a:r>
            <a:r>
              <a:rPr lang="en-US" b="1" i="1" dirty="0">
                <a:solidFill>
                  <a:srgbClr val="FF0000"/>
                </a:solidFill>
              </a:rPr>
              <a:t>experience significant social, emotional, and academic consequences. </a:t>
            </a:r>
            <a:endParaRPr lang="en-US" b="1" i="1" dirty="0" smtClean="0">
              <a:solidFill>
                <a:srgbClr val="FF0000"/>
              </a:solidFill>
            </a:endParaRPr>
          </a:p>
          <a:p>
            <a:pPr lvl="0"/>
            <a:r>
              <a:rPr lang="en-US" b="1" i="1" dirty="0" smtClean="0">
                <a:solidFill>
                  <a:srgbClr val="FF0000"/>
                </a:solidFill>
              </a:rPr>
              <a:t>Compulsive </a:t>
            </a:r>
            <a:r>
              <a:rPr lang="en-US" b="1" i="1" dirty="0">
                <a:solidFill>
                  <a:srgbClr val="FF0000"/>
                </a:solidFill>
              </a:rPr>
              <a:t>engagement with online activities reduces the motivation to develop and expand crucial offline social-emotional capacities such as self-awareness, empathy, resilience, initiative, deliberation, and collaboration. </a:t>
            </a:r>
          </a:p>
          <a:p>
            <a:endParaRPr lang="en-US" dirty="0"/>
          </a:p>
        </p:txBody>
      </p:sp>
      <p:sp>
        <p:nvSpPr>
          <p:cNvPr id="3" name="Title 2"/>
          <p:cNvSpPr>
            <a:spLocks noGrp="1"/>
          </p:cNvSpPr>
          <p:nvPr>
            <p:ph type="title"/>
          </p:nvPr>
        </p:nvSpPr>
        <p:spPr/>
        <p:txBody>
          <a:bodyPr>
            <a:noAutofit/>
          </a:bodyPr>
          <a:lstStyle/>
          <a:p>
            <a:pPr lvl="0"/>
            <a:r>
              <a:rPr lang="en-US" sz="3200" dirty="0" smtClean="0"/>
              <a:t>Kaiser Family Foundation Study: 11.5 hours per day</a:t>
            </a:r>
            <a:endParaRPr lang="en-US" sz="3200" dirty="0"/>
          </a:p>
        </p:txBody>
      </p:sp>
    </p:spTree>
    <p:extLst>
      <p:ext uri="{BB962C8B-B14F-4D97-AF65-F5344CB8AC3E}">
        <p14:creationId xmlns:p14="http://schemas.microsoft.com/office/powerpoint/2010/main" val="650175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2057400"/>
            <a:ext cx="7442200" cy="4068763"/>
          </a:xfrm>
        </p:spPr>
        <p:txBody>
          <a:bodyPr>
            <a:normAutofit fontScale="92500" lnSpcReduction="10000"/>
          </a:bodyPr>
          <a:lstStyle/>
          <a:p>
            <a:pPr lvl="0"/>
            <a:r>
              <a:rPr lang="en-US" dirty="0"/>
              <a:t>Internet use, especially </a:t>
            </a:r>
            <a:r>
              <a:rPr lang="en-US" b="1" i="1" dirty="0">
                <a:solidFill>
                  <a:srgbClr val="FF0000"/>
                </a:solidFill>
              </a:rPr>
              <a:t>social applica</a:t>
            </a:r>
            <a:r>
              <a:rPr lang="en-US" b="1" dirty="0">
                <a:solidFill>
                  <a:srgbClr val="FF0000"/>
                </a:solidFill>
              </a:rPr>
              <a:t>tions </a:t>
            </a:r>
            <a:r>
              <a:rPr lang="en-US" dirty="0"/>
              <a:t>such as e-mail, </a:t>
            </a:r>
            <a:r>
              <a:rPr lang="en-US" dirty="0" smtClean="0"/>
              <a:t>texting, instant </a:t>
            </a:r>
            <a:r>
              <a:rPr lang="en-US" dirty="0"/>
              <a:t>messaging, and social media sites, results in the </a:t>
            </a:r>
            <a:r>
              <a:rPr lang="en-US" b="1" i="1" dirty="0">
                <a:solidFill>
                  <a:srgbClr val="FF0000"/>
                </a:solidFill>
              </a:rPr>
              <a:t>activation of “pleasure centers” in the brain which, in turn, results in an increase in the level of the neurotransmitter dopamine. </a:t>
            </a:r>
            <a:endParaRPr lang="en-US" b="1" i="1" dirty="0" smtClean="0">
              <a:solidFill>
                <a:srgbClr val="FF0000"/>
              </a:solidFill>
            </a:endParaRPr>
          </a:p>
          <a:p>
            <a:pPr lvl="0"/>
            <a:r>
              <a:rPr lang="en-US" dirty="0" smtClean="0"/>
              <a:t>Dopamine </a:t>
            </a:r>
            <a:r>
              <a:rPr lang="en-US" dirty="0"/>
              <a:t>is a neurotransmitter that is increased by both substance and behavioral addictions: cocaine, compulsive shopping, gambling, and sexual activity. </a:t>
            </a:r>
            <a:endParaRPr lang="en-US" dirty="0" smtClean="0"/>
          </a:p>
          <a:p>
            <a:pPr lvl="0"/>
            <a:r>
              <a:rPr lang="en-US" b="1" i="1" dirty="0" smtClean="0">
                <a:solidFill>
                  <a:srgbClr val="FF0000"/>
                </a:solidFill>
              </a:rPr>
              <a:t>High </a:t>
            </a:r>
            <a:r>
              <a:rPr lang="en-US" b="1" i="1" dirty="0">
                <a:solidFill>
                  <a:srgbClr val="FF0000"/>
                </a:solidFill>
              </a:rPr>
              <a:t>levels of dopamine </a:t>
            </a:r>
            <a:r>
              <a:rPr lang="en-US" b="1" i="1" dirty="0" smtClean="0">
                <a:solidFill>
                  <a:srgbClr val="FF0000"/>
                </a:solidFill>
              </a:rPr>
              <a:t>produces high </a:t>
            </a:r>
            <a:r>
              <a:rPr lang="en-US" b="1" i="1" dirty="0">
                <a:solidFill>
                  <a:srgbClr val="FF0000"/>
                </a:solidFill>
              </a:rPr>
              <a:t>levels of pleasure - including euphoric states - which can result in a teenager pursuing online activities at the expense of focusing on off-line activities and responsibilities.</a:t>
            </a:r>
          </a:p>
          <a:p>
            <a:endParaRPr lang="en-US" dirty="0"/>
          </a:p>
        </p:txBody>
      </p:sp>
      <p:sp>
        <p:nvSpPr>
          <p:cNvPr id="3" name="Title 2"/>
          <p:cNvSpPr>
            <a:spLocks noGrp="1"/>
          </p:cNvSpPr>
          <p:nvPr>
            <p:ph type="title"/>
          </p:nvPr>
        </p:nvSpPr>
        <p:spPr/>
        <p:txBody>
          <a:bodyPr/>
          <a:lstStyle/>
          <a:p>
            <a:r>
              <a:rPr lang="en-US" dirty="0" smtClean="0"/>
              <a:t>Dopamine Rush</a:t>
            </a:r>
            <a:endParaRPr lang="en-US" dirty="0"/>
          </a:p>
        </p:txBody>
      </p:sp>
    </p:spTree>
    <p:extLst>
      <p:ext uri="{BB962C8B-B14F-4D97-AF65-F5344CB8AC3E}">
        <p14:creationId xmlns:p14="http://schemas.microsoft.com/office/powerpoint/2010/main" val="25270236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14173</TotalTime>
  <Words>2543</Words>
  <Application>Microsoft Office PowerPoint</Application>
  <PresentationFormat>On-screen Show (4:3)</PresentationFormat>
  <Paragraphs>111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The Impact of the Internet on Adolescent Mental Health </vt:lpstr>
      <vt:lpstr>Framework for Presentation</vt:lpstr>
      <vt:lpstr>Teen use of the “net”</vt:lpstr>
      <vt:lpstr>The 10 percent </vt:lpstr>
      <vt:lpstr>Teens and Net Addiction?</vt:lpstr>
      <vt:lpstr>Signs of Technology Addiction</vt:lpstr>
      <vt:lpstr>The Internet’s Impact on Mental Health</vt:lpstr>
      <vt:lpstr>Kaiser Family Foundation Study: 11.5 hours per day</vt:lpstr>
      <vt:lpstr>Dopamine Rush</vt:lpstr>
      <vt:lpstr>Depression and compulsive net use</vt:lpstr>
      <vt:lpstr>The net and ADHD</vt:lpstr>
      <vt:lpstr>The net and ASD: a worst case scenario</vt:lpstr>
      <vt:lpstr>The “cure” for social anxiety</vt:lpstr>
      <vt:lpstr>The “disinhibition effect.”</vt:lpstr>
      <vt:lpstr>Compulsive shopping and gambling</vt:lpstr>
      <vt:lpstr>Online pornography: the arousal template</vt:lpstr>
      <vt:lpstr>Narcissistic Personality Traits</vt:lpstr>
      <vt:lpstr>Loss of self-awareness and empathy.</vt:lpstr>
      <vt:lpstr>Good bye to the “art” of conversation</vt:lpstr>
      <vt:lpstr>The loss of nonverbal communication</vt:lpstr>
      <vt:lpstr>Summary: </vt:lpstr>
      <vt:lpstr>Getting Help.</vt:lpstr>
      <vt:lpstr>The Goal: Cyber Wellness</vt:lpstr>
      <vt:lpstr>Cyber Wellness</vt:lpstr>
      <vt:lpstr>Cyber Wellness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Internet on Adolescent Health</dc:title>
  <dc:creator>user</dc:creator>
  <cp:lastModifiedBy>user</cp:lastModifiedBy>
  <cp:revision>50</cp:revision>
  <dcterms:created xsi:type="dcterms:W3CDTF">2013-05-09T22:38:51Z</dcterms:created>
  <dcterms:modified xsi:type="dcterms:W3CDTF">2014-02-07T22:14:47Z</dcterms:modified>
</cp:coreProperties>
</file>